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63" r:id="rId4"/>
    <p:sldId id="258" r:id="rId5"/>
    <p:sldId id="260" r:id="rId6"/>
    <p:sldId id="259" r:id="rId7"/>
    <p:sldId id="261" r:id="rId8"/>
    <p:sldId id="262" r:id="rId9"/>
    <p:sldId id="264" r:id="rId10"/>
    <p:sldId id="265" r:id="rId11"/>
    <p:sldId id="266" r:id="rId12"/>
    <p:sldId id="267" r:id="rId13"/>
    <p:sldId id="304" r:id="rId14"/>
    <p:sldId id="268" r:id="rId15"/>
    <p:sldId id="269" r:id="rId16"/>
    <p:sldId id="270" r:id="rId17"/>
    <p:sldId id="271" r:id="rId18"/>
    <p:sldId id="272" r:id="rId19"/>
    <p:sldId id="275" r:id="rId20"/>
    <p:sldId id="274" r:id="rId21"/>
    <p:sldId id="276" r:id="rId22"/>
    <p:sldId id="277" r:id="rId23"/>
    <p:sldId id="278" r:id="rId24"/>
    <p:sldId id="280" r:id="rId25"/>
    <p:sldId id="279" r:id="rId26"/>
    <p:sldId id="281" r:id="rId27"/>
    <p:sldId id="282" r:id="rId28"/>
    <p:sldId id="283" r:id="rId29"/>
    <p:sldId id="307" r:id="rId30"/>
    <p:sldId id="286" r:id="rId31"/>
    <p:sldId id="290" r:id="rId32"/>
    <p:sldId id="284" r:id="rId33"/>
    <p:sldId id="285" r:id="rId34"/>
    <p:sldId id="287" r:id="rId35"/>
    <p:sldId id="291" r:id="rId36"/>
    <p:sldId id="295" r:id="rId37"/>
    <p:sldId id="296" r:id="rId38"/>
    <p:sldId id="298" r:id="rId39"/>
    <p:sldId id="299" r:id="rId40"/>
    <p:sldId id="297" r:id="rId41"/>
    <p:sldId id="288" r:id="rId42"/>
    <p:sldId id="289" r:id="rId43"/>
    <p:sldId id="294" r:id="rId44"/>
    <p:sldId id="300" r:id="rId45"/>
    <p:sldId id="292" r:id="rId46"/>
    <p:sldId id="293" r:id="rId47"/>
    <p:sldId id="301" r:id="rId48"/>
    <p:sldId id="305" r:id="rId49"/>
    <p:sldId id="308" r:id="rId50"/>
    <p:sldId id="309" r:id="rId51"/>
    <p:sldId id="311" r:id="rId52"/>
    <p:sldId id="313" r:id="rId53"/>
    <p:sldId id="314" r:id="rId54"/>
    <p:sldId id="306" r:id="rId55"/>
    <p:sldId id="312" r:id="rId56"/>
    <p:sldId id="315" r:id="rId57"/>
    <p:sldId id="316"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AFAFA"/>
    <a:srgbClr val="1E1E1E"/>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62523" autoAdjust="0"/>
  </p:normalViewPr>
  <p:slideViewPr>
    <p:cSldViewPr snapToGrid="0">
      <p:cViewPr varScale="1">
        <p:scale>
          <a:sx n="45" d="100"/>
          <a:sy n="45" d="100"/>
        </p:scale>
        <p:origin x="165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3AB5B8-1E66-44E1-83AA-52E1A70C7D6E}"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50157-85D8-46BF-8D10-4150BEA33F8D}" type="slidenum">
              <a:rPr lang="en-US" smtClean="0"/>
              <a:t>‹#›</a:t>
            </a:fld>
            <a:endParaRPr lang="en-US"/>
          </a:p>
        </p:txBody>
      </p:sp>
    </p:spTree>
    <p:extLst>
      <p:ext uri="{BB962C8B-B14F-4D97-AF65-F5344CB8AC3E}">
        <p14:creationId xmlns:p14="http://schemas.microsoft.com/office/powerpoint/2010/main" val="716477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rxiv.or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ishmaelbelghazi.github.io/"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arxiv.org/abs/1701.04862"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people.eecs.berkeley.edu/~aviad/" TargetMode="External"/><Relationship Id="rId5" Type="http://schemas.openxmlformats.org/officeDocument/2006/relationships/hyperlink" Target="http://www.inference.vc/instance-noise-a-trick-for-stabilising-gan-training/" TargetMode="External"/><Relationship Id="rId4" Type="http://schemas.openxmlformats.org/officeDocument/2006/relationships/hyperlink" Target="https://arxiv.org/abs/1610.04490"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rxiv.org/find/cs/1/au:+Nagarajan_V/0/1/0/all/0/1"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arxiv.org/abs/1706.08500" TargetMode="External"/><Relationship Id="rId4" Type="http://schemas.openxmlformats.org/officeDocument/2006/relationships/hyperlink" Target="https://arxiv.org/find/cs/1/au:+Kolter_J/0/1/0/all/0/1"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youtube.com/watch?v=u1fxu5RrM4w"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1</a:t>
            </a:fld>
            <a:endParaRPr lang="en-US"/>
          </a:p>
        </p:txBody>
      </p:sp>
    </p:spTree>
    <p:extLst>
      <p:ext uri="{BB962C8B-B14F-4D97-AF65-F5344CB8AC3E}">
        <p14:creationId xmlns:p14="http://schemas.microsoft.com/office/powerpoint/2010/main" val="2612619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Mô hình sinh cũng phù hợp hơn cho bài toán với multi-modal ouputs, ở đó một input có thể tương ứng với nhiều output đúng khác nhau, những output đúng này đều có thể chấp nhận. Những phương pháp học máy truyền thống chẳng hạn như sử dụng làm loss là trung bình khoảng cách giữa output dự đoán được và ouput thực, mô hình sau khi được train sẽ tạo ra dự đoán là trung bình hay kỳ vọng của các output đúng có thể xảy ra. Dự đoán theo kiểu trung bình hay kỳ vọng này đôi khi không cho một dự đoán thực tế. Ví dụ trong bài toán dự đoán khung hình tiếp theo (next frame) từ các khung hình</a:t>
            </a:r>
            <a:r>
              <a:rPr lang="vi-VN" baseline="0" dirty="0"/>
              <a:t> trước đó. Nếu sử dụng phương pháp MSE như hình ở giữa sẽ cho ta một khung hình bị mờ do dự đoán theo kiểu trung bình hay kỳ vọng. Ngược lại nếu ta xây dựng được mô hình sinh thì khung hình được dự đoán sẽ được sinh ra từ một phân bố học được và do đó có tính thực tế hơn, hình bên phải là một ví dụ.</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10</a:t>
            </a:fld>
            <a:endParaRPr lang="en-US"/>
          </a:p>
        </p:txBody>
      </p:sp>
    </p:spTree>
    <p:extLst>
      <p:ext uri="{BB962C8B-B14F-4D97-AF65-F5344CB8AC3E}">
        <p14:creationId xmlns:p14="http://schemas.microsoft.com/office/powerpoint/2010/main" val="2486661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baseline="0" dirty="0">
                <a:solidFill>
                  <a:schemeClr val="tx1"/>
                </a:solidFill>
                <a:latin typeface="+mn-lt"/>
                <a:ea typeface="+mn-ea"/>
                <a:cs typeface="+mn-cs"/>
              </a:rPr>
              <a:t>Học các mô hình sinh có thể cho phép suy diễn các biểu diễn ẩn. Những biểu diễn ẩn này có thể được sử dụng như những thuộc tính tổng quát. Những thuộc tính tổng quát này mở đường cho việc học những vấn đề khác dễ dàng hơn, không cần nhiều dữ liệu gán nhãn. Do đó giúp giải quyết những vấn đề như One-shot learning (học với chỉ một mẫu dữ liệu), Học bán giám sát (semi-supervised learning) với chỉ một lượng nhỏ dữ liệu có nhãn, hoặc lấy tri thức học được từ nhiệm vụ này sang học nhiệm vụ khác (transfer learning)</a:t>
            </a:r>
          </a:p>
          <a:p>
            <a:endParaRPr lang="en-US" sz="1200" b="0" i="0" u="none" strike="noStrike" kern="1200" baseline="0" dirty="0">
              <a:solidFill>
                <a:schemeClr val="tx1"/>
              </a:solidFill>
              <a:latin typeface="+mn-lt"/>
              <a:ea typeface="+mn-ea"/>
              <a:cs typeface="+mn-cs"/>
            </a:endParaRPr>
          </a:p>
          <a:p>
            <a:r>
              <a:rPr lang="vi-VN" sz="1200" b="0" i="0" u="none" strike="noStrike" kern="1200" baseline="0" dirty="0">
                <a:solidFill>
                  <a:schemeClr val="tx1"/>
                </a:solidFill>
                <a:latin typeface="+mn-lt"/>
                <a:ea typeface="+mn-ea"/>
                <a:cs typeface="+mn-cs"/>
              </a:rPr>
              <a:t>Chúng ta tin rằng những ý tưởng phức tạp được xây dựng từ các ý tưởng đơn giản. Do vậy học các ý tưởng đơn giản và tổ hợp chúng ở nhiều mức độ cho ta những ý tưởng cao hơn là cách thức duy nhất để học các ý tưởng phức tạp. Do đó máy cần học những biểu diễn ở nhiều mức độ khác nhau. Mô hình sinh cho phép học các biểu diễn sâu. (Yoshua Bengio theo xu hướng này)</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vi-VN" sz="1200" b="0" i="0" u="none" strike="noStrike" kern="1200" baseline="0" dirty="0">
                <a:solidFill>
                  <a:schemeClr val="tx1"/>
                </a:solidFill>
                <a:latin typeface="+mn-lt"/>
                <a:ea typeface="+mn-ea"/>
                <a:cs typeface="+mn-cs"/>
              </a:rPr>
              <a:t>Con người sở dĩ học nhanh được là nhờ có sẵn một tri thức nền tảng về cách thức thế giới làm việc thông qua quan sát và hành động. Do đó để máy có thể học nhanh được, máy cũng cần đạt được những cảm nhận chung về thế giới. Nó cần một tri thức tiền định về trạng thái của thế giới từ đó sẽ tạo ra những dự đoán chính xác và lập những kế hoạch đúng. Do đó máy cần có khả năng nhớ và cập nhật những ước lượng học được về thế giới. Các mô hình sinh có thể giúp giải quyết bài toán này. (Yann LeCun đi theo xu hướng này)</a:t>
            </a:r>
            <a:endParaRPr lang="en-US" b="0" dirty="0"/>
          </a:p>
        </p:txBody>
      </p:sp>
      <p:sp>
        <p:nvSpPr>
          <p:cNvPr id="4" name="Slide Number Placeholder 3"/>
          <p:cNvSpPr>
            <a:spLocks noGrp="1"/>
          </p:cNvSpPr>
          <p:nvPr>
            <p:ph type="sldNum" sz="quarter" idx="10"/>
          </p:nvPr>
        </p:nvSpPr>
        <p:spPr/>
        <p:txBody>
          <a:bodyPr/>
          <a:lstStyle/>
          <a:p>
            <a:fld id="{93150157-85D8-46BF-8D10-4150BEA33F8D}" type="slidenum">
              <a:rPr lang="en-US" smtClean="0"/>
              <a:t>11</a:t>
            </a:fld>
            <a:endParaRPr lang="en-US"/>
          </a:p>
        </p:txBody>
      </p:sp>
    </p:spTree>
    <p:extLst>
      <p:ext uri="{BB962C8B-B14F-4D97-AF65-F5344CB8AC3E}">
        <p14:creationId xmlns:p14="http://schemas.microsoft.com/office/powerpoint/2010/main" val="2907901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Những mô hình sinh và học tăng cường (reinforcement learning)</a:t>
            </a:r>
          </a:p>
          <a:p>
            <a:endParaRPr lang="vi-VN" dirty="0"/>
          </a:p>
          <a:p>
            <a:r>
              <a:rPr lang="vi-VN" dirty="0"/>
              <a:t>Các thuật toán học tăng cường có thể được chia làm 2 loại chính: loại dựa trên mô hình (model-based) và loại không dựa trên mô hình (model-free). Những thuật toán học tăng cường dựa trên mô hình có thể bao gồm các mô hình sinh. Những mô hình sinh thường mô hình phân bố dữ liệu theo thời gian và được sử dụng để dự đoán tương lai có thể xảy ra</a:t>
            </a:r>
            <a:r>
              <a:rPr lang="vi-VN" baseline="0" dirty="0"/>
              <a:t> (trong điều kiện một hành động nào đó). Những mô hình này có thể được sử dụng cho lập kế hoạch hoặc học tăng cường theo nhiều cách khác nhau. </a:t>
            </a:r>
          </a:p>
          <a:p>
            <a:endParaRPr lang="vi-VN" baseline="0" dirty="0"/>
          </a:p>
          <a:p>
            <a:r>
              <a:rPr lang="vi-VN" dirty="0"/>
              <a:t>Chẳng hạn cho bài toán lập kế hoạch, có thể xây dựng một mô hình sinh mô hình một phân bố có điều kiện về trạng thái tương lai trong điều kiện của trạng thái hiện tại và một hành động nào đó giả sử được thi hành. Tác tử sẽ truy vấn mô hình để xác định hành động nào sẽ có khả năng sinh ra trạng thái tương lai mong đợi nhất. Cụ thể Finn et</a:t>
            </a:r>
            <a:r>
              <a:rPr lang="vi-VN" baseline="0" dirty="0"/>
              <a:t> al. (2016) đã áp dụng ý tưởng này. </a:t>
            </a:r>
          </a:p>
          <a:p>
            <a:endParaRPr lang="vi-VN" baseline="0" dirty="0"/>
          </a:p>
          <a:p>
            <a:r>
              <a:rPr lang="vi-VN" dirty="0"/>
              <a:t>Một tiếp cận khác của mô hình sinh tới học tăng cường là cho phép học tăng cường trong một môi trường ảo. Trong môi trường ảo này những hoạt động sai không gây nên sự hỏng hóc trong tác tử. </a:t>
            </a:r>
            <a:endParaRPr lang="en-US" dirty="0"/>
          </a:p>
          <a:p>
            <a:endParaRPr lang="en-US" dirty="0"/>
          </a:p>
          <a:p>
            <a:r>
              <a:rPr lang="en-US" dirty="0"/>
              <a:t>https://www.youtube.com/watch?v=eYT_9xEu_8g</a:t>
            </a:r>
          </a:p>
        </p:txBody>
      </p:sp>
      <p:sp>
        <p:nvSpPr>
          <p:cNvPr id="4" name="Slide Number Placeholder 3"/>
          <p:cNvSpPr>
            <a:spLocks noGrp="1"/>
          </p:cNvSpPr>
          <p:nvPr>
            <p:ph type="sldNum" sz="quarter" idx="10"/>
          </p:nvPr>
        </p:nvSpPr>
        <p:spPr/>
        <p:txBody>
          <a:bodyPr/>
          <a:lstStyle/>
          <a:p>
            <a:fld id="{93150157-85D8-46BF-8D10-4150BEA33F8D}" type="slidenum">
              <a:rPr lang="en-US" smtClean="0"/>
              <a:t>12</a:t>
            </a:fld>
            <a:endParaRPr lang="en-US"/>
          </a:p>
        </p:txBody>
      </p:sp>
    </p:spTree>
    <p:extLst>
      <p:ext uri="{BB962C8B-B14F-4D97-AF65-F5344CB8AC3E}">
        <p14:creationId xmlns:p14="http://schemas.microsoft.com/office/powerpoint/2010/main" val="3363899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a:t>
            </a:r>
            <a:r>
              <a:rPr lang="vi-VN" dirty="0"/>
              <a:t>iên cứu các mô hình sinh buộc chúng ta phải tìm cách làm việc với những phân bố phức tạp, số chiều lớn.</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13</a:t>
            </a:fld>
            <a:endParaRPr lang="en-US"/>
          </a:p>
        </p:txBody>
      </p:sp>
    </p:spTree>
    <p:extLst>
      <p:ext uri="{BB962C8B-B14F-4D97-AF65-F5344CB8AC3E}">
        <p14:creationId xmlns:p14="http://schemas.microsoft.com/office/powerpoint/2010/main" val="240835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14</a:t>
            </a:fld>
            <a:endParaRPr lang="en-US"/>
          </a:p>
        </p:txBody>
      </p:sp>
    </p:spTree>
    <p:extLst>
      <p:ext uri="{BB962C8B-B14F-4D97-AF65-F5344CB8AC3E}">
        <p14:creationId xmlns:p14="http://schemas.microsoft.com/office/powerpoint/2010/main" val="1192990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baseline="0" dirty="0">
                <a:solidFill>
                  <a:schemeClr val="tx1"/>
                </a:solidFill>
                <a:latin typeface="+mn-lt"/>
                <a:ea typeface="+mn-ea"/>
                <a:cs typeface="+mn-cs"/>
              </a:rPr>
              <a:t>Ý tưởng chung cho huấn luyện mô hình sinh là dựa trên nguyên lý cực đại hoá sự hợp lý. Trong đó chia làm 2 nhánh chính: một nhánh tường minh mô hình hoá và cố gắng học trực tiếp hàm phân bố, nhánh còn lại không trực tiếp mô hình hoá và học hàm phân bố mà cố gắng sinh dữ liệu trong phân bố mục tiệu.</a:t>
            </a:r>
          </a:p>
          <a:p>
            <a:endParaRPr lang="vi-VN" sz="1200" b="0" i="0" u="none" strike="noStrike" kern="1200" baseline="0" dirty="0">
              <a:solidFill>
                <a:schemeClr val="tx1"/>
              </a:solidFill>
              <a:latin typeface="+mn-lt"/>
              <a:ea typeface="+mn-ea"/>
              <a:cs typeface="+mn-cs"/>
            </a:endParaRPr>
          </a:p>
          <a:p>
            <a:r>
              <a:rPr lang="vi-VN" dirty="0"/>
              <a:t>Ở đây chúng ta xem xét nhánh thứ 2 với đại diện tiêu biểu và hết sức thành công là GAN.  Vậy tại sao lại tìm hiểu GAN?</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15</a:t>
            </a:fld>
            <a:endParaRPr lang="en-US"/>
          </a:p>
        </p:txBody>
      </p:sp>
    </p:spTree>
    <p:extLst>
      <p:ext uri="{BB962C8B-B14F-4D97-AF65-F5344CB8AC3E}">
        <p14:creationId xmlns:p14="http://schemas.microsoft.com/office/powerpoint/2010/main" val="1490953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16</a:t>
            </a:fld>
            <a:endParaRPr lang="en-US"/>
          </a:p>
        </p:txBody>
      </p:sp>
    </p:spTree>
    <p:extLst>
      <p:ext uri="{BB962C8B-B14F-4D97-AF65-F5344CB8AC3E}">
        <p14:creationId xmlns:p14="http://schemas.microsoft.com/office/powerpoint/2010/main" val="3550292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current and frequently updated list, from what started as a fun activity compiling all named GANs in this format: </a:t>
            </a:r>
            <a:r>
              <a:rPr lang="en-US" b="1" dirty="0"/>
              <a:t>Name</a:t>
            </a:r>
            <a:r>
              <a:rPr lang="en-US" dirty="0"/>
              <a:t> and </a:t>
            </a:r>
            <a:r>
              <a:rPr lang="en-US" b="1" dirty="0"/>
              <a:t>Source Paper</a:t>
            </a:r>
            <a:r>
              <a:rPr lang="en-US" dirty="0"/>
              <a:t> linked to </a:t>
            </a:r>
            <a:r>
              <a:rPr lang="en-US" dirty="0" err="1">
                <a:hlinkClick r:id="rId3"/>
              </a:rPr>
              <a:t>Arxiv</a:t>
            </a:r>
            <a:r>
              <a:rPr lang="en-US" dirty="0"/>
              <a:t>.</a:t>
            </a:r>
          </a:p>
        </p:txBody>
      </p:sp>
      <p:sp>
        <p:nvSpPr>
          <p:cNvPr id="4" name="Slide Number Placeholder 3"/>
          <p:cNvSpPr>
            <a:spLocks noGrp="1"/>
          </p:cNvSpPr>
          <p:nvPr>
            <p:ph type="sldNum" sz="quarter" idx="10"/>
          </p:nvPr>
        </p:nvSpPr>
        <p:spPr/>
        <p:txBody>
          <a:bodyPr/>
          <a:lstStyle/>
          <a:p>
            <a:fld id="{93150157-85D8-46BF-8D10-4150BEA33F8D}" type="slidenum">
              <a:rPr lang="en-US" smtClean="0"/>
              <a:t>17</a:t>
            </a:fld>
            <a:endParaRPr lang="en-US"/>
          </a:p>
        </p:txBody>
      </p:sp>
    </p:spTree>
    <p:extLst>
      <p:ext uri="{BB962C8B-B14F-4D97-AF65-F5344CB8AC3E}">
        <p14:creationId xmlns:p14="http://schemas.microsoft.com/office/powerpoint/2010/main" val="183931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Mục tiêu chính của GAN như đã đề cập trước, không trực tiếp mô hình và học hàm phân bố mà cố gắng sinh dữ liệu. Một trong những thách thức là sinh ra các ảnh tự nhiên với độ phân giải cao. Ảnh tự nhiên với độ phân giải cao bản chất là một phân bố phức tạp có số chiều lớn. Hình dung chỉ một ảnh màu cỡ rất nhỏ 100x100 thì số chiều đã là 30.000. Do vậy về bản chất, bài toán mà GAN muốn giải quyết là làm sao có thể lấy mẫu từ một phân bố phức tạp, số chiều lớn chưa biết.</a:t>
            </a:r>
          </a:p>
          <a:p>
            <a:endParaRPr lang="vi-VN" dirty="0"/>
          </a:p>
          <a:p>
            <a:r>
              <a:rPr lang="vi-VN" dirty="0"/>
              <a:t>Câu trả lời đơn giản từ các tiếp cận đã biết là cố gắng học hàm phân bố, sau đó thì lấy mẫu từ đó. Tuy nhiên hầu hết các nỗ lực cho tiếp cần này đều thất bại. Nguyên nhân là rất khó để có thể thiết kế một mô hình nắm bắt được tất cả sự phức tạp của phân bố mục tiêu trong khi vẫn duy trì được tính khả thi về tính toán (độ phức tạp tính toán chấp nhận được.) Các tiếp cận này thông thường hoặc giới hạn chặt cấu trúc của hàm phân bố chẳng hạn như tính chuỗi, độc lập có điều kiện, ... nhằm đảm bảo tính khả thi về tính toán, hoặc tìm cách xấp xỉ hàm phân bố. Kết qủa là phân bố học được thường mang một màu sắc dung hoà tổng thể và ảnh sinh ra thường nhoè, không sắc nét. Ngoài ra việc lấy mẫu từ những phân bố phức tạp học được cũng khá tốn kém.</a:t>
            </a:r>
          </a:p>
          <a:p>
            <a:endParaRPr lang="vi-VN" dirty="0"/>
          </a:p>
          <a:p>
            <a:r>
              <a:rPr lang="vi-VN" dirty="0"/>
              <a:t>Do đó GAN đặt ra câu hỏi là tại sao không học một cái gì đó có thể trực tiếp sản xuất ra các sample thay vì học một cái gì đó ẩn dưới các sample rồi</a:t>
            </a:r>
            <a:r>
              <a:rPr lang="vi-VN" baseline="0" dirty="0"/>
              <a:t> lại loay hoay sản xuất các sample từ những thông tin ẩn thu được đó.</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18</a:t>
            </a:fld>
            <a:endParaRPr lang="en-US"/>
          </a:p>
        </p:txBody>
      </p:sp>
    </p:spTree>
    <p:extLst>
      <p:ext uri="{BB962C8B-B14F-4D97-AF65-F5344CB8AC3E}">
        <p14:creationId xmlns:p14="http://schemas.microsoft.com/office/powerpoint/2010/main" val="2238484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baseline="0" dirty="0">
                <a:solidFill>
                  <a:schemeClr val="tx1"/>
                </a:solidFill>
                <a:latin typeface="+mn-lt"/>
                <a:ea typeface="+mn-ea"/>
                <a:cs typeface="+mn-cs"/>
              </a:rPr>
              <a:t>Ok, Bây giờ bài toán trở thành: Làm thế nào để có thể sản sinh các ảnh tự nhiện một cách hiệu quả?</a:t>
            </a:r>
          </a:p>
          <a:p>
            <a:endParaRPr lang="vi-VN" sz="1200" b="0" i="0" u="none" strike="noStrike" kern="1200" baseline="0" dirty="0">
              <a:solidFill>
                <a:schemeClr val="tx1"/>
              </a:solidFill>
              <a:latin typeface="+mn-lt"/>
              <a:ea typeface="+mn-ea"/>
              <a:cs typeface="+mn-cs"/>
            </a:endParaRPr>
          </a:p>
          <a:p>
            <a:r>
              <a:rPr lang="vi-VN" dirty="0"/>
              <a:t>Câu trả lời đơn giản là: Bước 1 lấy</a:t>
            </a:r>
            <a:r>
              <a:rPr lang="vi-VN" baseline="0" dirty="0"/>
              <a:t> một mầm dữ liệu được sinh ra từ một phân bố đơn giản nào đó, ngẫu nhiên hay Gaussian chẳng hạn. Sau đó ở bước 2 ta sẽ cố gắng học một hàm chuyển đổi nhằm biến đổi hạt mầm vừa được sinh ra ở bước 1 thành một sample trong phân bố mục tiêu mà ta muốn (phân bố của ảnh tự nhiên chẳng hạn)</a:t>
            </a:r>
          </a:p>
          <a:p>
            <a:endParaRPr lang="vi-VN" baseline="0" dirty="0"/>
          </a:p>
          <a:p>
            <a:r>
              <a:rPr lang="vi-VN" dirty="0"/>
              <a:t>Nếu đồng ý với tiếp cận này thì câu hỏi tiếp theo cần đặt ra là sử dụng công cụ nào để biểu diễn các hàm chuyển đổi phức tạp này. Câu trả lời đơn giản là các mạng neuron</a:t>
            </a:r>
            <a:r>
              <a:rPr lang="vi-VN" baseline="0" dirty="0"/>
              <a:t> (Neural Network). Vì những thành công gần đây của Deep Learning cho thấy các mạng neuron có khả năng kỳ lạ trong việc tránh overfitting khi cố gắng mô hình hoá các hàm phức tạp. Do đó hoàn toàn có thể tin tưởng mạng neuron có thể mô hình hoá và học được các hàm chuyển đổi phức tạp này, nếu không chí ít nó cũng là ứng viên sáng giá để thử nghiệm.</a:t>
            </a:r>
          </a:p>
          <a:p>
            <a:endParaRPr lang="vi-VN" baseline="0" dirty="0"/>
          </a:p>
          <a:p>
            <a:r>
              <a:rPr lang="vi-VN" dirty="0"/>
              <a:t>Theo tiếp cận này chúng ta sẽ đạt được GAN.</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19</a:t>
            </a:fld>
            <a:endParaRPr lang="en-US"/>
          </a:p>
        </p:txBody>
      </p:sp>
    </p:spTree>
    <p:extLst>
      <p:ext uri="{BB962C8B-B14F-4D97-AF65-F5344CB8AC3E}">
        <p14:creationId xmlns:p14="http://schemas.microsoft.com/office/powerpoint/2010/main" val="169301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i.i.d</a:t>
            </a:r>
            <a:r>
              <a:rPr lang="en-US" baseline="0" dirty="0"/>
              <a:t> = </a:t>
            </a:r>
            <a:r>
              <a:rPr lang="en-US" dirty="0"/>
              <a:t>Independent and identically distributed</a:t>
            </a:r>
          </a:p>
          <a:p>
            <a:br>
              <a:rPr lang="en-US" dirty="0"/>
            </a:br>
            <a:r>
              <a:rPr lang="en-US" sz="1200" b="0" i="0" kern="1200" dirty="0">
                <a:solidFill>
                  <a:schemeClr val="tx1"/>
                </a:solidFill>
                <a:effectLst/>
                <a:latin typeface="+mn-lt"/>
                <a:ea typeface="+mn-ea"/>
                <a:cs typeface="+mn-cs"/>
              </a:rPr>
              <a:t>Cho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bộ</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học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tập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lấy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mẫu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từ</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phân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phối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rõ</a:t>
            </a:r>
            <a:r>
              <a:rPr lang="en-US" sz="1200" b="0" i="0" kern="1200" dirty="0">
                <a:solidFill>
                  <a:schemeClr val="tx1"/>
                </a:solidFill>
                <a:effectLst/>
                <a:latin typeface="+mn-lt"/>
                <a:ea typeface="+mn-ea"/>
                <a:cs typeface="+mn-cs"/>
              </a:rPr>
              <a:t> 𝑃 (𝑋𝑌)</a:t>
            </a:r>
          </a:p>
          <a:p>
            <a:r>
              <a:rPr lang="vi-VN" dirty="0"/>
              <a:t> Mô </a:t>
            </a:r>
            <a:r>
              <a:rPr lang="vi-VN" dirty="0" err="1"/>
              <a:t>hình</a:t>
            </a:r>
            <a:r>
              <a:rPr lang="vi-VN" dirty="0"/>
              <a:t> phân </a:t>
            </a:r>
            <a:r>
              <a:rPr lang="vi-VN" dirty="0" err="1"/>
              <a:t>biệt</a:t>
            </a:r>
            <a:r>
              <a:rPr lang="vi-VN" dirty="0"/>
              <a:t>: </a:t>
            </a:r>
            <a:r>
              <a:rPr lang="vi-VN" dirty="0" err="1"/>
              <a:t>giả</a:t>
            </a:r>
            <a:r>
              <a:rPr lang="vi-VN" dirty="0"/>
              <a:t> </a:t>
            </a:r>
            <a:r>
              <a:rPr lang="vi-VN" dirty="0" err="1"/>
              <a:t>sử</a:t>
            </a:r>
            <a:r>
              <a:rPr lang="vi-VN" dirty="0"/>
              <a:t> </a:t>
            </a:r>
            <a:r>
              <a:rPr lang="vi-VN" dirty="0" err="1"/>
              <a:t>một</a:t>
            </a:r>
            <a:r>
              <a:rPr lang="vi-VN" dirty="0"/>
              <a:t> </a:t>
            </a:r>
            <a:r>
              <a:rPr lang="vi-VN" dirty="0" err="1"/>
              <a:t>số</a:t>
            </a:r>
            <a:r>
              <a:rPr lang="vi-VN" dirty="0"/>
              <a:t> </a:t>
            </a:r>
            <a:r>
              <a:rPr lang="vi-VN" dirty="0" err="1"/>
              <a:t>dạng</a:t>
            </a:r>
            <a:r>
              <a:rPr lang="vi-VN" dirty="0"/>
              <a:t> </a:t>
            </a:r>
            <a:r>
              <a:rPr lang="en-US" dirty="0"/>
              <a:t>functions </a:t>
            </a:r>
            <a:r>
              <a:rPr lang="vi-VN" dirty="0"/>
              <a:t>cho 𝑃 (𝑌 | 𝑋)</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2</a:t>
            </a:fld>
            <a:endParaRPr lang="en-US"/>
          </a:p>
        </p:txBody>
      </p:sp>
    </p:spTree>
    <p:extLst>
      <p:ext uri="{BB962C8B-B14F-4D97-AF65-F5344CB8AC3E}">
        <p14:creationId xmlns:p14="http://schemas.microsoft.com/office/powerpoint/2010/main" val="1147277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t>
            </a:r>
            <a:r>
              <a:rPr lang="vi-VN" dirty="0"/>
              <a:t>ành phần đầu tiên, hết sức quang trọng làm nên kiến trúc GAN là mạng sinh. Generator Network.</a:t>
            </a:r>
          </a:p>
          <a:p>
            <a:r>
              <a:rPr lang="vi-VN" dirty="0"/>
              <a:t>Như ta đã thấy trong phân tích ở trên, mạng sinh chính là kết quả của việc áp dụng ý tưởng mà ta vừa đưa ra: Sử dụng mạng neuron để mô hình hoá hàm chuyển đổi.</a:t>
            </a:r>
          </a:p>
          <a:p>
            <a:r>
              <a:rPr lang="vi-VN" dirty="0"/>
              <a:t>Như vậy một mạng sinh sẽ nhận input là một biến ngẫu nhiên Z với phân bố đơn giản nào đó, uniform (random) hoặc Gaussian chẳng hạn</a:t>
            </a:r>
            <a:r>
              <a:rPr lang="vi-VN" baseline="0" dirty="0"/>
              <a:t> và output chính là một sample trong phân bố mục tiêu nào đó (như phân bố của ảnh tự nhiên chẳng hạn).</a:t>
            </a:r>
          </a:p>
          <a:p>
            <a:endParaRPr lang="vi-VN" baseline="0" dirty="0"/>
          </a:p>
          <a:p>
            <a:r>
              <a:rPr lang="vi-VN" dirty="0"/>
              <a:t>Ok vậy làm sao để huấn luyện mạng sinh này?</a:t>
            </a:r>
          </a:p>
        </p:txBody>
      </p:sp>
      <p:sp>
        <p:nvSpPr>
          <p:cNvPr id="4" name="Slide Number Placeholder 3"/>
          <p:cNvSpPr>
            <a:spLocks noGrp="1"/>
          </p:cNvSpPr>
          <p:nvPr>
            <p:ph type="sldNum" sz="quarter" idx="10"/>
          </p:nvPr>
        </p:nvSpPr>
        <p:spPr/>
        <p:txBody>
          <a:bodyPr/>
          <a:lstStyle/>
          <a:p>
            <a:fld id="{93150157-85D8-46BF-8D10-4150BEA33F8D}" type="slidenum">
              <a:rPr lang="en-US" smtClean="0"/>
              <a:t>20</a:t>
            </a:fld>
            <a:endParaRPr lang="en-US"/>
          </a:p>
        </p:txBody>
      </p:sp>
    </p:spTree>
    <p:extLst>
      <p:ext uri="{BB962C8B-B14F-4D97-AF65-F5344CB8AC3E}">
        <p14:creationId xmlns:p14="http://schemas.microsoft.com/office/powerpoint/2010/main" val="3295465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Như chúng ta đã biết để huấn luyện bất cứ mô hình học máy nào ta cần phải có hàm mục tiêu, một cách nôm na là một tiêu chí để đối tượng huấn luyện biết nó tốt tới đâu và nên cải tiến theo hướng nào. Loss function luôn là tâm điểm trong học máy.</a:t>
            </a:r>
          </a:p>
          <a:p>
            <a:endParaRPr lang="vi-VN" dirty="0"/>
          </a:p>
          <a:p>
            <a:r>
              <a:rPr lang="vi-VN" dirty="0"/>
              <a:t>Tuy nhiên với học không giám sát, chúng ta không có nhãn, chúng ta không biết chúng ta hướng tới cái gì. Rất khó</a:t>
            </a:r>
            <a:r>
              <a:rPr lang="vi-VN" baseline="0" dirty="0"/>
              <a:t> để biết liệu mạng sinh đã sản xuất ra ouput tốt hay chưa, nếu chưa tốt thì cải tiến thế nào. Cự đại hoá sự hợp lý không dùng được trong GAN (chí ít là theo cách trực tiếp) vì GAN không mô hình hoá hàm phân bố, do đó rất khó để ước lượng likelihood.</a:t>
            </a:r>
          </a:p>
          <a:p>
            <a:endParaRPr lang="vi-VN" baseline="0" dirty="0"/>
          </a:p>
          <a:p>
            <a:r>
              <a:rPr lang="vi-VN" dirty="0"/>
              <a:t>Để khắc phục điều này GAN đưa ra ý tưởng Discriminator nhằm tạo ra tín hiệu giúp đào tạo Generator.</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21</a:t>
            </a:fld>
            <a:endParaRPr lang="en-US"/>
          </a:p>
        </p:txBody>
      </p:sp>
    </p:spTree>
    <p:extLst>
      <p:ext uri="{BB962C8B-B14F-4D97-AF65-F5344CB8AC3E}">
        <p14:creationId xmlns:p14="http://schemas.microsoft.com/office/powerpoint/2010/main" val="3329565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Như đã đề cập nhiệm vụ của Discriminator là giúp generator biết mình đã tiến bộ đến đâu, nói cách khác output của generator thật tới mức nào, gần với phân bố mục tiêu ra sao?</a:t>
            </a:r>
          </a:p>
          <a:p>
            <a:endParaRPr lang="vi-VN" dirty="0"/>
          </a:p>
          <a:p>
            <a:r>
              <a:rPr lang="vi-VN" dirty="0"/>
              <a:t>Do đó Discriminator được thiết kế đơn giản là một hàm đánh giá mức độ thật của một sample hoặc lấy từ dữ liệu huấn luyện hoặc sinh ra từ hàm generator.</a:t>
            </a:r>
          </a:p>
          <a:p>
            <a:r>
              <a:rPr lang="vi-VN" dirty="0"/>
              <a:t>Input của nó là một sample, output của nó đơn giản là xác suất sample x là thật (tức là được sample từ phân bố mục tiêu)</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22</a:t>
            </a:fld>
            <a:endParaRPr lang="en-US"/>
          </a:p>
        </p:txBody>
      </p:sp>
    </p:spTree>
    <p:extLst>
      <p:ext uri="{BB962C8B-B14F-4D97-AF65-F5344CB8AC3E}">
        <p14:creationId xmlns:p14="http://schemas.microsoft.com/office/powerpoint/2010/main" val="3492316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Kết hợp 2 thành phần lại chúng ta sẽ có GAN.</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23</a:t>
            </a:fld>
            <a:endParaRPr lang="en-US"/>
          </a:p>
        </p:txBody>
      </p:sp>
    </p:spTree>
    <p:extLst>
      <p:ext uri="{BB962C8B-B14F-4D97-AF65-F5344CB8AC3E}">
        <p14:creationId xmlns:p14="http://schemas.microsoft.com/office/powerpoint/2010/main" val="3462825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Đào tạo đối kháng (hay huấn luyện đối kháng) là chơi một trò chơi có 2 người chơi, cụ thể ở đây là cuộc chiến giữa Discriminator D và Generator G. </a:t>
            </a:r>
          </a:p>
          <a:p>
            <a:endParaRPr lang="vi-VN" dirty="0"/>
          </a:p>
          <a:p>
            <a:r>
              <a:rPr lang="vi-VN" dirty="0"/>
              <a:t>Discriminator D cố gắng để phân biệt một sample đến từ phân bố dữ liệu hay một sample được sinh ra bởi Generator G. Trong khi đó Generator G nỗ lực để đánh lừa Discriminator D bằng cách cố gắng để sinh ra các sample khó để D có thể phân biệt là thật hay giả.</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24</a:t>
            </a:fld>
            <a:endParaRPr lang="en-US"/>
          </a:p>
        </p:txBody>
      </p:sp>
    </p:spTree>
    <p:extLst>
      <p:ext uri="{BB962C8B-B14F-4D97-AF65-F5344CB8AC3E}">
        <p14:creationId xmlns:p14="http://schemas.microsoft.com/office/powerpoint/2010/main" val="2166256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25</a:t>
            </a:fld>
            <a:endParaRPr lang="en-US"/>
          </a:p>
        </p:txBody>
      </p:sp>
    </p:spTree>
    <p:extLst>
      <p:ext uri="{BB962C8B-B14F-4D97-AF65-F5344CB8AC3E}">
        <p14:creationId xmlns:p14="http://schemas.microsoft.com/office/powerpoint/2010/main" val="753565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Phương pháp tối ưu ở đây đơn giản là luân phiên huấn luyện Discriminator D và Generator G.</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26</a:t>
            </a:fld>
            <a:endParaRPr lang="en-US"/>
          </a:p>
        </p:txBody>
      </p:sp>
    </p:spTree>
    <p:extLst>
      <p:ext uri="{BB962C8B-B14F-4D97-AF65-F5344CB8AC3E}">
        <p14:creationId xmlns:p14="http://schemas.microsoft.com/office/powerpoint/2010/main" val="1100449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Instead of minimizing likelihood of discriminator being correct, now maximize likelihood of discriminator being wrong.</a:t>
            </a:r>
          </a:p>
          <a:p>
            <a:r>
              <a:rPr lang="en-US" sz="1200" b="0" i="0" u="none" strike="noStrike" kern="1200" baseline="0" dirty="0">
                <a:solidFill>
                  <a:schemeClr val="tx1"/>
                </a:solidFill>
                <a:latin typeface="+mn-lt"/>
                <a:ea typeface="+mn-ea"/>
                <a:cs typeface="+mn-cs"/>
              </a:rPr>
              <a:t>Same objective of fooling discriminator, but now higher gradient signal for bad samples =&gt; works much better! Standard in practice.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Aside: Jointly training two networks is challenging, can be unstable. Choosing objectives with better loss landscapes helps training, is an active area of research.</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27</a:t>
            </a:fld>
            <a:endParaRPr lang="en-US"/>
          </a:p>
        </p:txBody>
      </p:sp>
    </p:spTree>
    <p:extLst>
      <p:ext uri="{BB962C8B-B14F-4D97-AF65-F5344CB8AC3E}">
        <p14:creationId xmlns:p14="http://schemas.microsoft.com/office/powerpoint/2010/main" val="3597283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28</a:t>
            </a:fld>
            <a:endParaRPr lang="en-US"/>
          </a:p>
        </p:txBody>
      </p:sp>
    </p:spTree>
    <p:extLst>
      <p:ext uri="{BB962C8B-B14F-4D97-AF65-F5344CB8AC3E}">
        <p14:creationId xmlns:p14="http://schemas.microsoft.com/office/powerpoint/2010/main" val="663834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effectLst/>
              </a:rPr>
              <a:t>http://blog.aylien.com/introduction-generative-adversarial-networks-code-tensorflow/</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29</a:t>
            </a:fld>
            <a:endParaRPr lang="en-US"/>
          </a:p>
        </p:txBody>
      </p:sp>
    </p:spTree>
    <p:extLst>
      <p:ext uri="{BB962C8B-B14F-4D97-AF65-F5344CB8AC3E}">
        <p14:creationId xmlns:p14="http://schemas.microsoft.com/office/powerpoint/2010/main" val="1948428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3</a:t>
            </a:fld>
            <a:endParaRPr lang="en-US"/>
          </a:p>
        </p:txBody>
      </p:sp>
    </p:spTree>
    <p:extLst>
      <p:ext uri="{BB962C8B-B14F-4D97-AF65-F5344CB8AC3E}">
        <p14:creationId xmlns:p14="http://schemas.microsoft.com/office/powerpoint/2010/main" val="4190514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30</a:t>
            </a:fld>
            <a:endParaRPr lang="en-US"/>
          </a:p>
        </p:txBody>
      </p:sp>
    </p:spTree>
    <p:extLst>
      <p:ext uri="{BB962C8B-B14F-4D97-AF65-F5344CB8AC3E}">
        <p14:creationId xmlns:p14="http://schemas.microsoft.com/office/powerpoint/2010/main" val="1013866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31</a:t>
            </a:fld>
            <a:endParaRPr lang="en-US"/>
          </a:p>
        </p:txBody>
      </p:sp>
    </p:spTree>
    <p:extLst>
      <p:ext uri="{BB962C8B-B14F-4D97-AF65-F5344CB8AC3E}">
        <p14:creationId xmlns:p14="http://schemas.microsoft.com/office/powerpoint/2010/main" val="342908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32</a:t>
            </a:fld>
            <a:endParaRPr lang="en-US"/>
          </a:p>
        </p:txBody>
      </p:sp>
    </p:spTree>
    <p:extLst>
      <p:ext uri="{BB962C8B-B14F-4D97-AF65-F5344CB8AC3E}">
        <p14:creationId xmlns:p14="http://schemas.microsoft.com/office/powerpoint/2010/main" val="4114797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Model architecture. \K  </a:t>
            </a:r>
            <a:r>
              <a:rPr lang="en-US" sz="1200" b="0" i="0" u="none" strike="noStrike" kern="1200" baseline="0" dirty="0" err="1">
                <a:solidFill>
                  <a:schemeClr val="tx1"/>
                </a:solidFill>
                <a:latin typeface="+mn-lt"/>
                <a:ea typeface="+mn-ea"/>
                <a:cs typeface="+mn-cs"/>
              </a:rPr>
              <a:t>K</a:t>
            </a:r>
            <a:r>
              <a:rPr lang="en-US" sz="1200" b="0" i="0" u="none" strike="noStrike" kern="1200" baseline="0" dirty="0">
                <a:solidFill>
                  <a:schemeClr val="tx1"/>
                </a:solidFill>
                <a:latin typeface="+mn-lt"/>
                <a:ea typeface="+mn-ea"/>
                <a:cs typeface="+mn-cs"/>
              </a:rPr>
              <a:t>, conv/</a:t>
            </a:r>
            <a:r>
              <a:rPr lang="en-US" sz="1200" b="0" i="0" u="none" strike="noStrike" kern="1200" baseline="0" dirty="0" err="1">
                <a:solidFill>
                  <a:schemeClr val="tx1"/>
                </a:solidFill>
                <a:latin typeface="+mn-lt"/>
                <a:ea typeface="+mn-ea"/>
                <a:cs typeface="+mn-cs"/>
              </a:rPr>
              <a:t>deconv</a:t>
            </a:r>
            <a:r>
              <a:rPr lang="en-US" sz="1200" b="0" i="0" u="none" strike="noStrike" kern="1200" baseline="0" dirty="0">
                <a:solidFill>
                  <a:schemeClr val="tx1"/>
                </a:solidFill>
                <a:latin typeface="+mn-lt"/>
                <a:ea typeface="+mn-ea"/>
                <a:cs typeface="+mn-cs"/>
              </a:rPr>
              <a:t>, C, stride = S" denotes a convolutional/</a:t>
            </a:r>
            <a:r>
              <a:rPr lang="en-US" sz="1200" b="0" i="0" u="none" strike="noStrike" kern="1200" baseline="0" dirty="0" err="1">
                <a:solidFill>
                  <a:schemeClr val="tx1"/>
                </a:solidFill>
                <a:latin typeface="+mn-lt"/>
                <a:ea typeface="+mn-ea"/>
                <a:cs typeface="+mn-cs"/>
              </a:rPr>
              <a:t>deconvolutional</a:t>
            </a:r>
            <a:r>
              <a:rPr lang="en-US" sz="1200" b="0" i="0" u="none" strike="noStrike" kern="1200" baseline="0" dirty="0">
                <a:solidFill>
                  <a:schemeClr val="tx1"/>
                </a:solidFill>
                <a:latin typeface="+mn-lt"/>
                <a:ea typeface="+mn-ea"/>
                <a:cs typeface="+mn-cs"/>
              </a:rPr>
              <a:t> layer with K  </a:t>
            </a:r>
            <a:r>
              <a:rPr lang="en-US" sz="1200" b="0" i="0" u="none" strike="noStrike" kern="1200" baseline="0" dirty="0" err="1">
                <a:solidFill>
                  <a:schemeClr val="tx1"/>
                </a:solidFill>
                <a:latin typeface="+mn-lt"/>
                <a:ea typeface="+mn-ea"/>
                <a:cs typeface="+mn-cs"/>
              </a:rPr>
              <a:t>K</a:t>
            </a:r>
            <a:r>
              <a:rPr lang="en-US" sz="1200" b="0" i="0" u="none" strike="noStrike" kern="1200" baseline="0" dirty="0">
                <a:solidFill>
                  <a:schemeClr val="tx1"/>
                </a:solidFill>
                <a:latin typeface="+mn-lt"/>
                <a:ea typeface="+mn-ea"/>
                <a:cs typeface="+mn-cs"/>
              </a:rPr>
              <a:t> kernel, C output </a:t>
            </a:r>
            <a:r>
              <a:rPr lang="en-US" sz="1200" b="0" i="0" u="none" strike="noStrike" kern="1200" baseline="0" dirty="0" err="1">
                <a:solidFill>
                  <a:schemeClr val="tx1"/>
                </a:solidFill>
                <a:latin typeface="+mn-lt"/>
                <a:ea typeface="+mn-ea"/>
                <a:cs typeface="+mn-cs"/>
              </a:rPr>
              <a:t>lters</a:t>
            </a:r>
            <a:r>
              <a:rPr lang="en-US" sz="1200" b="0" i="0" u="none" strike="noStrike" kern="1200" baseline="0" dirty="0">
                <a:solidFill>
                  <a:schemeClr val="tx1"/>
                </a:solidFill>
                <a:latin typeface="+mn-lt"/>
                <a:ea typeface="+mn-ea"/>
                <a:cs typeface="+mn-cs"/>
              </a:rPr>
              <a:t> and stride = S. The layer with BN means that the layer is followed by a batch nor-</a:t>
            </a:r>
            <a:r>
              <a:rPr lang="en-US" sz="1200" b="0" i="0" u="none" strike="noStrike" kern="1200" baseline="0" dirty="0" err="1">
                <a:solidFill>
                  <a:schemeClr val="tx1"/>
                </a:solidFill>
                <a:latin typeface="+mn-lt"/>
                <a:ea typeface="+mn-ea"/>
                <a:cs typeface="+mn-cs"/>
              </a:rPr>
              <a:t>malization</a:t>
            </a:r>
            <a:r>
              <a:rPr lang="en-US" sz="1200" b="0" i="0" u="none" strike="noStrike" kern="1200" baseline="0" dirty="0">
                <a:solidFill>
                  <a:schemeClr val="tx1"/>
                </a:solidFill>
                <a:latin typeface="+mn-lt"/>
                <a:ea typeface="+mn-ea"/>
                <a:cs typeface="+mn-cs"/>
              </a:rPr>
              <a:t> layer. \fc, N" denotes a fully-connected layer with N output nodes. The activation layers are omitted. (a): The generator. (b): The discriminator.</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architecture inspired from VGG, Add least square to </a:t>
            </a:r>
            <a:r>
              <a:rPr lang="en-US" sz="1200" b="0" i="0" u="none" strike="noStrike" kern="1200" baseline="0">
                <a:solidFill>
                  <a:schemeClr val="tx1"/>
                </a:solidFill>
                <a:latin typeface="+mn-lt"/>
                <a:ea typeface="+mn-ea"/>
                <a:cs typeface="+mn-cs"/>
              </a:rPr>
              <a:t>loss function</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33</a:t>
            </a:fld>
            <a:endParaRPr lang="en-US"/>
          </a:p>
        </p:txBody>
      </p:sp>
    </p:spTree>
    <p:extLst>
      <p:ext uri="{BB962C8B-B14F-4D97-AF65-F5344CB8AC3E}">
        <p14:creationId xmlns:p14="http://schemas.microsoft.com/office/powerpoint/2010/main" val="189219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 is conditional distribution</a:t>
            </a:r>
            <a:r>
              <a:rPr lang="en-US" baseline="0" dirty="0"/>
              <a:t> of X conditional Y</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34</a:t>
            </a:fld>
            <a:endParaRPr lang="en-US"/>
          </a:p>
        </p:txBody>
      </p:sp>
    </p:spTree>
    <p:extLst>
      <p:ext uri="{BB962C8B-B14F-4D97-AF65-F5344CB8AC3E}">
        <p14:creationId xmlns:p14="http://schemas.microsoft.com/office/powerpoint/2010/main" val="1791722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L1 encourages less blurring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Top images are generated by CGAN and L1+ CGAN</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35</a:t>
            </a:fld>
            <a:endParaRPr lang="en-US"/>
          </a:p>
        </p:txBody>
      </p:sp>
    </p:spTree>
    <p:extLst>
      <p:ext uri="{BB962C8B-B14F-4D97-AF65-F5344CB8AC3E}">
        <p14:creationId xmlns:p14="http://schemas.microsoft.com/office/powerpoint/2010/main" val="3439056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Generated 64x64 Image:</a:t>
            </a:r>
            <a:r>
              <a:rPr lang="en-US" baseline="0" dirty="0"/>
              <a:t> using convolutional representation of description text to train. =&gt; can not generate 128x128 images</a:t>
            </a:r>
          </a:p>
          <a:p>
            <a:endParaRPr lang="en-US" baseline="0" dirty="0"/>
          </a:p>
        </p:txBody>
      </p:sp>
      <p:sp>
        <p:nvSpPr>
          <p:cNvPr id="4" name="Slide Number Placeholder 3"/>
          <p:cNvSpPr>
            <a:spLocks noGrp="1"/>
          </p:cNvSpPr>
          <p:nvPr>
            <p:ph type="sldNum" sz="quarter" idx="10"/>
          </p:nvPr>
        </p:nvSpPr>
        <p:spPr/>
        <p:txBody>
          <a:bodyPr/>
          <a:lstStyle/>
          <a:p>
            <a:fld id="{93150157-85D8-46BF-8D10-4150BEA33F8D}" type="slidenum">
              <a:rPr lang="en-US" smtClean="0"/>
              <a:t>36</a:t>
            </a:fld>
            <a:endParaRPr lang="en-US"/>
          </a:p>
        </p:txBody>
      </p:sp>
    </p:spTree>
    <p:extLst>
      <p:ext uri="{BB962C8B-B14F-4D97-AF65-F5344CB8AC3E}">
        <p14:creationId xmlns:p14="http://schemas.microsoft.com/office/powerpoint/2010/main" val="3044073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StackGAN</a:t>
            </a:r>
            <a:r>
              <a:rPr lang="en-US" baseline="0" dirty="0"/>
              <a:t> </a:t>
            </a:r>
            <a:r>
              <a:rPr lang="vi-VN" baseline="0" dirty="0"/>
              <a:t>áp dụng ý tưởng tương tự với cách con người vẽ: Đầu tiên một bức ảnh với độ phân giải thấp được sinh ra (Stage I GAN). Sau đó kết quả được đẩy sang Stage II GAN, kết hợp với miêu tả text để sinh ra ảnh 256x256</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37</a:t>
            </a:fld>
            <a:endParaRPr lang="en-US"/>
          </a:p>
        </p:txBody>
      </p:sp>
    </p:spTree>
    <p:extLst>
      <p:ext uri="{BB962C8B-B14F-4D97-AF65-F5344CB8AC3E}">
        <p14:creationId xmlns:p14="http://schemas.microsoft.com/office/powerpoint/2010/main" val="1462806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Ứng dụng của cGAN trong chỉnh sửa ảnh (Image Editing) Ví dụ: Chỉnh sửa khuôn mặt - https://arxiv.org/pdf/1611.06355.pdf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Ý tưởng cơ bản ở đây là các tác giả xây dựng một bộ Encoder để chuyển mỗi sample sang không gian ẩn</a:t>
            </a:r>
            <a:r>
              <a:rPr lang="vi-VN" baseline="0" dirty="0"/>
              <a:t> có điều kiện nói cách khác hơn các tác giả cố gắng xây dựng một biểu diễn ẩn có điều kiện của một sample. Một bức ảnh gương mặt thông thường có thể được xem xét như là một sample có điều kiện của mặt một người nào đó, chẳng hạn như trong điều kiện không trang điểm, màu tóc vàng, không đeo kính. Đồng thời với Encoder, các tác giả cũng xây dựng một bộ generator chấp nhận input là biến ẩn z và điều kiện y để sinh ra một sample tức một gương mặt thoả mãn điều kiện y.</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aseline="0" dirty="0"/>
              <a:t>Kết quả của xây dựng này chính là một phép biến đổi hình ảnh. Để thay đổi hình ảnh mặt của một người người khi đã có encoder và generator đơn giản là như sau</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aseline="0" dirty="0"/>
              <a:t>Chuyển ảnh gốc của người đó thành biến ẩn z thông qua Encoder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aseline="0" dirty="0"/>
              <a:t>Đặc tác điều kiện của bức ảnh gốc thông qua biến điều kiện y (theo quy ước của tiến trình đào tạo) chẳng hạn biến y gồm 4 chiều như trong hình vẽ.</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aseline="0" dirty="0"/>
              <a:t>Thực hiện quả trình sửa đổi giá trị của biến y để thay đổi điều kiện của gương mặt thành biến 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baseline="0" dirty="0"/>
              <a:t>Đẩy biến z và y’ thu được qua Generator sẽ thu được ảnh x’ là biến đổi của mặt người đó trong điều kiện mới y’</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vi-V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Ph</a:t>
            </a:r>
            <a:r>
              <a:rPr lang="vi-VN" baseline="0" dirty="0"/>
              <a:t>ương pháp huấn luyện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aseline="0" dirty="0"/>
              <a:t>Để training mô hình này, đầu tiên các tác giả sẽ trainning Generator theo cách thông thường của training một CGAN. Sau khi có được Generator mới tiến hành huấn luyện Encoder E</a:t>
            </a:r>
            <a:r>
              <a:rPr lang="vi-VN" baseline="-25000" dirty="0"/>
              <a:t>z</a:t>
            </a:r>
          </a:p>
          <a:p>
            <a:pPr marL="0" marR="0" lvl="0" indent="0" algn="l" defTabSz="914400" rtl="0" eaLnBrk="1" fontAlgn="auto" latinLnBrk="0" hangingPunct="1">
              <a:lnSpc>
                <a:spcPct val="100000"/>
              </a:lnSpc>
              <a:spcBef>
                <a:spcPts val="0"/>
              </a:spcBef>
              <a:spcAft>
                <a:spcPts val="0"/>
              </a:spcAft>
              <a:buClrTx/>
              <a:buSzTx/>
              <a:buFontTx/>
              <a:buNone/>
              <a:tabLst/>
              <a:defRPr/>
            </a:pPr>
            <a:r>
              <a:rPr lang="vi-VN" baseline="0" dirty="0"/>
              <a:t>Encoder E</a:t>
            </a:r>
            <a:r>
              <a:rPr lang="vi-VN" baseline="-25000" dirty="0"/>
              <a:t>z </a:t>
            </a:r>
            <a:r>
              <a:rPr lang="vi-VN" baseline="0" dirty="0"/>
              <a:t>được huấn luyện bằng cách dùng Generator để sinh ra một loạt ảnh x và z tương ứng. Sau đó lập nhãn cho các ảnh x thu được và training Encoder bằng cách tối ưu Least Square Loss L(z, E</a:t>
            </a:r>
            <a:r>
              <a:rPr lang="vi-VN" baseline="-25000" dirty="0"/>
              <a:t>z</a:t>
            </a:r>
            <a:r>
              <a:rPr lang="vi-VN" baseline="0" dirty="0"/>
              <a:t>(x)) = ||z - E</a:t>
            </a:r>
            <a:r>
              <a:rPr lang="vi-VN" baseline="-25000" dirty="0"/>
              <a:t>z</a:t>
            </a:r>
            <a:r>
              <a:rPr lang="vi-VN" baseline="0" dirty="0"/>
              <a:t>(x)||</a:t>
            </a:r>
            <a:r>
              <a:rPr lang="vi-VN" baseline="-25000" dirty="0"/>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aseline="-250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baseline="0" dirty="0"/>
              <a:t>Tuy nhiên việc gán nhãn thủ công cho các bức ảnh được sinh ra bởi Generator là không tốt bởi các ảnh sinh ra bởi Generator bị nhiễu nhiều. Do đó các tác giả xây dựng một bộ mã hoá để tự động tính nhãn cho điều kiện y. Bộ Encoder gán nhãn y cho x được training thông qua dữ liệu thật và nhãn thật cũng thông qua tới ưu Least Square Loss  L(y, E</a:t>
            </a:r>
            <a:r>
              <a:rPr lang="vi-VN" baseline="-25000" dirty="0"/>
              <a:t>y</a:t>
            </a:r>
            <a:r>
              <a:rPr lang="vi-VN" baseline="0" dirty="0"/>
              <a:t>(x)) = ||y-E</a:t>
            </a:r>
            <a:r>
              <a:rPr lang="vi-VN" baseline="-25000" dirty="0"/>
              <a:t>y</a:t>
            </a:r>
            <a:r>
              <a:rPr lang="vi-VN" baseline="0" dirty="0"/>
              <a:t>(x)||</a:t>
            </a:r>
            <a:r>
              <a:rPr lang="vi-VN" baseline="-25000" dirty="0"/>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vi-VN"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vi-VN"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vi-VN" baseline="0" dirty="0"/>
          </a:p>
        </p:txBody>
      </p:sp>
      <p:sp>
        <p:nvSpPr>
          <p:cNvPr id="4" name="Slide Number Placeholder 3"/>
          <p:cNvSpPr>
            <a:spLocks noGrp="1"/>
          </p:cNvSpPr>
          <p:nvPr>
            <p:ph type="sldNum" sz="quarter" idx="10"/>
          </p:nvPr>
        </p:nvSpPr>
        <p:spPr/>
        <p:txBody>
          <a:bodyPr/>
          <a:lstStyle/>
          <a:p>
            <a:fld id="{93150157-85D8-46BF-8D10-4150BEA33F8D}" type="slidenum">
              <a:rPr lang="en-US" smtClean="0"/>
              <a:t>38</a:t>
            </a:fld>
            <a:endParaRPr lang="en-US"/>
          </a:p>
        </p:txBody>
      </p:sp>
    </p:spTree>
    <p:extLst>
      <p:ext uri="{BB962C8B-B14F-4D97-AF65-F5344CB8AC3E}">
        <p14:creationId xmlns:p14="http://schemas.microsoft.com/office/powerpoint/2010/main" val="39086652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Vấn đề đặc biệt trong face aging là đảm bảo định danh (</a:t>
            </a:r>
            <a:r>
              <a:rPr lang="en-US" sz="1200" b="0" i="0" u="none" strike="noStrike" kern="1200" baseline="0" dirty="0">
                <a:solidFill>
                  <a:schemeClr val="tx1"/>
                </a:solidFill>
                <a:latin typeface="+mn-lt"/>
                <a:ea typeface="+mn-ea"/>
                <a:cs typeface="+mn-cs"/>
              </a:rPr>
              <a:t>Identity-Preserving</a:t>
            </a:r>
            <a:r>
              <a:rPr lang="vi-VN" dirty="0"/>
              <a:t>) của người</a:t>
            </a:r>
            <a:r>
              <a:rPr lang="vi-VN" baseline="0" dirty="0"/>
              <a:t> khi thay đổi về tuổi tác, đó là một yêu cầu đặc biệt khác biệt và khó hơn so với những ứng dụng biến đổi thuộc tính trên gương mặt của như trong công việc của </a:t>
            </a:r>
            <a:r>
              <a:rPr lang="en-US" sz="1200" dirty="0" err="1">
                <a:solidFill>
                  <a:srgbClr val="0070C0"/>
                </a:solidFill>
                <a:latin typeface="Segoe UI" panose="020B0502040204020203" pitchFamily="34" charset="0"/>
                <a:cs typeface="Segoe UI" panose="020B0502040204020203" pitchFamily="34" charset="0"/>
              </a:rPr>
              <a:t>Perarnau</a:t>
            </a:r>
            <a:r>
              <a:rPr lang="vi-VN" sz="1200" dirty="0">
                <a:solidFill>
                  <a:srgbClr val="0070C0"/>
                </a:solidFill>
                <a:latin typeface="Segoe UI" panose="020B0502040204020203" pitchFamily="34" charset="0"/>
                <a:cs typeface="Segoe UI" panose="020B0502040204020203" pitchFamily="34" charset="0"/>
              </a:rPr>
              <a:t> và đồng nghiệp đã được đề cập trong </a:t>
            </a:r>
            <a:r>
              <a:rPr lang="vi-VN" baseline="0" dirty="0"/>
              <a:t>silde trước.</a:t>
            </a:r>
          </a:p>
          <a:p>
            <a:endParaRPr lang="vi-VN" baseline="0" dirty="0"/>
          </a:p>
          <a:p>
            <a:r>
              <a:rPr lang="vi-VN" dirty="0"/>
              <a:t>Face-Aging được hình thành theo 2 bước.</a:t>
            </a:r>
          </a:p>
          <a:p>
            <a:r>
              <a:rPr lang="vi-VN" dirty="0"/>
              <a:t>Bước 1. Từ ảnh gốc tìm một biến ẩn tối ưu z*. z* cho phép Generator kết hợp với y</a:t>
            </a:r>
            <a:r>
              <a:rPr lang="vi-VN" baseline="-25000" dirty="0"/>
              <a:t>0</a:t>
            </a:r>
            <a:r>
              <a:rPr lang="vi-VN" dirty="0"/>
              <a:t> (tuổi) để sinh ra một ảnh x’ xấp xỉ</a:t>
            </a:r>
            <a:r>
              <a:rPr lang="vi-VN" baseline="0" dirty="0"/>
              <a:t> với ảnh gốc.</a:t>
            </a:r>
          </a:p>
          <a:p>
            <a:r>
              <a:rPr lang="vi-VN" dirty="0"/>
              <a:t>Bước 2. Đầy z* và y</a:t>
            </a:r>
            <a:r>
              <a:rPr lang="vi-VN" baseline="-25000" dirty="0"/>
              <a:t>target </a:t>
            </a:r>
            <a:r>
              <a:rPr lang="vi-VN" baseline="0" dirty="0"/>
              <a:t> (độ tuổi muốn biến đổi) tới hàm Generator để sinh ảnh của người đó ở độ tuổi </a:t>
            </a:r>
            <a:r>
              <a:rPr lang="vi-VN" dirty="0"/>
              <a:t>y</a:t>
            </a:r>
            <a:r>
              <a:rPr lang="vi-VN" baseline="-25000" dirty="0"/>
              <a:t>target</a:t>
            </a:r>
          </a:p>
          <a:p>
            <a:endParaRPr lang="vi-VN" baseline="0" dirty="0"/>
          </a:p>
          <a:p>
            <a:r>
              <a:rPr lang="vi-VN" baseline="0" dirty="0"/>
              <a:t>Ở đây Bước 1 là ý tưởng chính của bài báo nhằm đảm bạo định danh của gương mặt khi biến đổi độ tuổi. Để đảm bảo tính định danh này các tác giả biến đổi z</a:t>
            </a:r>
            <a:r>
              <a:rPr lang="vi-VN" baseline="-25000" dirty="0"/>
              <a:t>0</a:t>
            </a:r>
            <a:r>
              <a:rPr lang="vi-VN" baseline="0" dirty="0"/>
              <a:t> thông qua hàm tối ưu bảo toàn định danh (Identity Preserving Optimization). Ý tưởng ở đây là sử dụng một thuật toán nhận dạng gương mặt đã có (các tác giả dùng FaceNet) ký hiệu là FR và tìm z* là z nhỏ nhất thoả mãn điều kiện khoảng cách nhận diện giữa x và x’ (cái được sinh ra từ z thông qua generator). z* = argmin</a:t>
            </a:r>
            <a:r>
              <a:rPr lang="vi-VN" baseline="-25000" dirty="0"/>
              <a:t>z</a:t>
            </a:r>
            <a:r>
              <a:rPr lang="vi-VN" baseline="0" dirty="0"/>
              <a:t> ||FR(x) – FR(x’)||</a:t>
            </a:r>
            <a:r>
              <a:rPr lang="vi-VN" baseline="-25000" dirty="0"/>
              <a:t>2</a:t>
            </a:r>
            <a:r>
              <a:rPr lang="vi-VN" baseline="0" dirty="0"/>
              <a:t> . Do FR là hàm có thể đạo hàm được nên z* có thể thìm được thông qua thuật toán </a:t>
            </a:r>
            <a:r>
              <a:rPr lang="en-US" sz="1200" b="0" i="0" u="none" strike="noStrike" kern="1200" baseline="0" dirty="0">
                <a:solidFill>
                  <a:schemeClr val="tx1"/>
                </a:solidFill>
                <a:latin typeface="+mn-lt"/>
                <a:ea typeface="+mn-ea"/>
                <a:cs typeface="+mn-cs"/>
              </a:rPr>
              <a:t>L-BFGS-B</a:t>
            </a:r>
            <a:r>
              <a:rPr lang="vi-VN" sz="1200" b="0" i="0" u="none" strike="noStrike" kern="1200" baseline="0" dirty="0">
                <a:solidFill>
                  <a:schemeClr val="tx1"/>
                </a:solidFill>
                <a:latin typeface="+mn-lt"/>
                <a:ea typeface="+mn-ea"/>
                <a:cs typeface="+mn-cs"/>
              </a:rPr>
              <a:t>, là thuật toán tìm kiếm với giá trị khởi tạo ban đầu là z</a:t>
            </a:r>
            <a:r>
              <a:rPr lang="vi-VN" sz="1200" b="0" i="0" u="none" strike="noStrike" kern="1200" baseline="-25000" dirty="0">
                <a:solidFill>
                  <a:schemeClr val="tx1"/>
                </a:solidFill>
                <a:latin typeface="+mn-lt"/>
                <a:ea typeface="+mn-ea"/>
                <a:cs typeface="+mn-cs"/>
              </a:rPr>
              <a:t>0  </a:t>
            </a:r>
            <a:r>
              <a:rPr lang="vi-VN" sz="12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A limited memory algorithm for bound</a:t>
            </a:r>
            <a:r>
              <a:rPr lang="vi-VN"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constrained optimization</a:t>
            </a:r>
            <a:r>
              <a:rPr lang="vi-VN" sz="1200" b="0" i="0" u="none" strike="noStrike" kern="1200" baseline="0" dirty="0">
                <a:solidFill>
                  <a:schemeClr val="tx1"/>
                </a:solidFill>
                <a:latin typeface="+mn-lt"/>
                <a:ea typeface="+mn-ea"/>
                <a:cs typeface="+mn-cs"/>
              </a:rPr>
              <a:t> đề xuất bởi Byrd và đồng nghiệp)</a:t>
            </a:r>
            <a:endParaRPr lang="vi-VN" baseline="-25000" dirty="0"/>
          </a:p>
          <a:p>
            <a:endParaRPr lang="vi-VN" baseline="0" dirty="0"/>
          </a:p>
          <a:p>
            <a:r>
              <a:rPr lang="vi-VN" baseline="0" dirty="0"/>
              <a:t>Phương pháp huấn luyện</a:t>
            </a:r>
          </a:p>
          <a:p>
            <a:pPr marL="171450" indent="-171450">
              <a:buFontTx/>
              <a:buChar char="-"/>
            </a:pPr>
            <a:r>
              <a:rPr lang="vi-VN" baseline="0" dirty="0"/>
              <a:t>Đầu tiên cũng huấn luyện CGAN theo cách thông thường.</a:t>
            </a:r>
          </a:p>
          <a:p>
            <a:pPr marL="171450" indent="-171450">
              <a:buFontTx/>
              <a:buChar char="-"/>
            </a:pPr>
            <a:r>
              <a:rPr lang="vi-VN" baseline="0" dirty="0"/>
              <a:t>Dùng Generator thu được và để sinh các sample và huấn luyện Encoder E vấn với Least square loss function như tiếp cận của Perarnau và đồng nghiệp trong slide trước</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93150157-85D8-46BF-8D10-4150BEA33F8D}" type="slidenum">
              <a:rPr lang="en-US" smtClean="0"/>
              <a:t>39</a:t>
            </a:fld>
            <a:endParaRPr lang="en-US"/>
          </a:p>
        </p:txBody>
      </p:sp>
    </p:spTree>
    <p:extLst>
      <p:ext uri="{BB962C8B-B14F-4D97-AF65-F5344CB8AC3E}">
        <p14:creationId xmlns:p14="http://schemas.microsoft.com/office/powerpoint/2010/main" val="18311351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3/11/2017: In his keynote speech Friday at the AI Frontiers Conference, the founder of Coursera &amp; Deeplearning.ai encouraged AI talents to roll up their sleeves and start making a difference — whether with major industry players or through their own startups. “We have enough papers. Stop publishing, and start transforming people’s lives with technology!”</a:t>
            </a:r>
          </a:p>
        </p:txBody>
      </p:sp>
      <p:sp>
        <p:nvSpPr>
          <p:cNvPr id="4" name="Slide Number Placeholder 3"/>
          <p:cNvSpPr>
            <a:spLocks noGrp="1"/>
          </p:cNvSpPr>
          <p:nvPr>
            <p:ph type="sldNum" sz="quarter" idx="10"/>
          </p:nvPr>
        </p:nvSpPr>
        <p:spPr/>
        <p:txBody>
          <a:bodyPr/>
          <a:lstStyle/>
          <a:p>
            <a:fld id="{93150157-85D8-46BF-8D10-4150BEA33F8D}" type="slidenum">
              <a:rPr lang="en-US" smtClean="0"/>
              <a:t>4</a:t>
            </a:fld>
            <a:endParaRPr lang="en-US"/>
          </a:p>
        </p:txBody>
      </p:sp>
    </p:spTree>
    <p:extLst>
      <p:ext uri="{BB962C8B-B14F-4D97-AF65-F5344CB8AC3E}">
        <p14:creationId xmlns:p14="http://schemas.microsoft.com/office/powerpoint/2010/main" val="612898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Ứng dụng của cGAN trong chỉnh sửa ảnh (Image Editing)</a:t>
            </a:r>
          </a:p>
          <a:p>
            <a:r>
              <a:rPr lang="vi-VN" dirty="0"/>
              <a:t>Ví dụ: De-raining</a:t>
            </a:r>
            <a:r>
              <a:rPr lang="vi-VN" baseline="0" dirty="0"/>
              <a:t>  - </a:t>
            </a:r>
            <a:r>
              <a:rPr lang="en-US" dirty="0"/>
              <a:t>https://arxiv.org/pdf/1701.05957.pdf</a:t>
            </a:r>
          </a:p>
        </p:txBody>
      </p:sp>
      <p:sp>
        <p:nvSpPr>
          <p:cNvPr id="4" name="Slide Number Placeholder 3"/>
          <p:cNvSpPr>
            <a:spLocks noGrp="1"/>
          </p:cNvSpPr>
          <p:nvPr>
            <p:ph type="sldNum" sz="quarter" idx="10"/>
          </p:nvPr>
        </p:nvSpPr>
        <p:spPr/>
        <p:txBody>
          <a:bodyPr/>
          <a:lstStyle/>
          <a:p>
            <a:fld id="{93150157-85D8-46BF-8D10-4150BEA33F8D}" type="slidenum">
              <a:rPr lang="en-US" smtClean="0"/>
              <a:t>40</a:t>
            </a:fld>
            <a:endParaRPr lang="en-US"/>
          </a:p>
        </p:txBody>
      </p:sp>
    </p:spTree>
    <p:extLst>
      <p:ext uri="{BB962C8B-B14F-4D97-AF65-F5344CB8AC3E}">
        <p14:creationId xmlns:p14="http://schemas.microsoft.com/office/powerpoint/2010/main" val="3770291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https://arxiv.org/pdf/1703.10593.pdf</a:t>
            </a:r>
            <a:endParaRPr lang="vi-VN" dirty="0"/>
          </a:p>
          <a:p>
            <a:r>
              <a:rPr lang="en-US" dirty="0"/>
              <a:t>https://github.com/junyanz/CycleGAN</a:t>
            </a:r>
            <a:endParaRPr lang="vi-VN" dirty="0"/>
          </a:p>
          <a:p>
            <a:endParaRPr lang="vi-VN" dirty="0"/>
          </a:p>
          <a:p>
            <a:r>
              <a:rPr lang="vi-VN" dirty="0"/>
              <a:t>X và Y là 2 tập ảnh không có sự ghép cặp.</a:t>
            </a:r>
          </a:p>
          <a:p>
            <a:endParaRPr lang="vi-VN" dirty="0"/>
          </a:p>
          <a:p>
            <a:r>
              <a:rPr lang="vi-VN" dirty="0"/>
              <a:t>Khi khả năng của mạng của đớn, về lý thuyết mạng có thể map cùng một tập những ảnh input tới một hoán vị ngẫu nhiên bất kỳ của tập output hay tập ảnh trong miền mục tiêu. Khi đó dù là hàm mapping nào đã học được cũng có thể suy</a:t>
            </a:r>
            <a:r>
              <a:rPr lang="vi-VN" baseline="0" dirty="0"/>
              <a:t> diễn ra một phân bố ouput khớp với lại phân bố trong miền mục tiêu. Vì vậy, chỉ căn cứ vào Adversarial losses không thể đảm bảo những hàm mapping học được có khả năng map một input x cụ thể thành một output y mong muốn. Do đó tránh overfitting, để giảm thiểu không gian hàm có thể thọc được ta đưa thêm vào đây một term mới gọi là cycle-consistent. Term này nhằm đảm bảo sự nhất quán vòng.</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41</a:t>
            </a:fld>
            <a:endParaRPr lang="en-US"/>
          </a:p>
        </p:txBody>
      </p:sp>
    </p:spTree>
    <p:extLst>
      <p:ext uri="{BB962C8B-B14F-4D97-AF65-F5344CB8AC3E}">
        <p14:creationId xmlns:p14="http://schemas.microsoft.com/office/powerpoint/2010/main" val="7979269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42</a:t>
            </a:fld>
            <a:endParaRPr lang="en-US"/>
          </a:p>
        </p:txBody>
      </p:sp>
    </p:spTree>
    <p:extLst>
      <p:ext uri="{BB962C8B-B14F-4D97-AF65-F5344CB8AC3E}">
        <p14:creationId xmlns:p14="http://schemas.microsoft.com/office/powerpoint/2010/main" val="26812795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Image Synthesis with Auxiliary Classifier GANs: https://arxiv.org/pdf/1610.09585.pdf</a:t>
            </a:r>
          </a:p>
          <a:p>
            <a:endParaRPr lang="vi-VN" dirty="0"/>
          </a:p>
          <a:p>
            <a:r>
              <a:rPr lang="vi-VN" dirty="0"/>
              <a:t>Trong tiếp cận này, Odena và đồng nghiệp buộc discriminator không chỉ xác định ảnh nhận được là thực hay giả mà còn có khả năng nhận diện ảnh thuộc lớp nào. Generator nhận input là nhiễu z và lớp c để sinh ra một fake sample x</a:t>
            </a:r>
            <a:r>
              <a:rPr lang="vi-VN" baseline="-25000" dirty="0"/>
              <a:t>fake</a:t>
            </a:r>
            <a:r>
              <a:rPr lang="vi-VN" dirty="0"/>
              <a:t> . x</a:t>
            </a:r>
            <a:r>
              <a:rPr lang="vi-VN" baseline="-25000" dirty="0"/>
              <a:t>fake </a:t>
            </a:r>
            <a:r>
              <a:rPr lang="vi-VN" baseline="0" dirty="0"/>
              <a:t> chỉ nhằm mục đích lừa discriminator nhận nhầm là ảnh thực nhưng không đánh lừa discriminator nhận nhầm lớp. Do đó khi training, Discriminator được train nhằm maximize khả năng dự đoán thật giả và khả năng đoán đúng class, trong khi Generator được train nhằm maximize khả năng Discriminator đoán sai, giả thành thật đồng thời maximize khả năng đoán đúng class của Discriminator. </a:t>
            </a:r>
          </a:p>
          <a:p>
            <a:endParaRPr lang="vi-VN" baseline="0" dirty="0"/>
          </a:p>
          <a:p>
            <a:r>
              <a:rPr lang="vi-VN" baseline="0" dirty="0"/>
              <a:t>Mô hình này có thể được đào tạo theo phương thức bán giám sát (semi-supervised) khi đó hạng tử lỗi phân lớp chỉ được áp dụng cho dữ liệu có nhãn (lớp) không được áp dụng cho dữ liệu không có nhãn. Do đó dữ liệu đào tạo bao gồm cả dữ liệu có nhãn và chưa có nhãn. Một kỹ thuật khác hiệu quả hơn trong trường hợp bán giám sát sẽ được đề cập trong silde tiếp theo.</a:t>
            </a:r>
          </a:p>
          <a:p>
            <a:endParaRPr lang="en-US" dirty="0"/>
          </a:p>
          <a:p>
            <a:r>
              <a:rPr lang="en-US" dirty="0" err="1"/>
              <a:t>Th</a:t>
            </a:r>
            <a:r>
              <a:rPr lang="vi-VN" dirty="0"/>
              <a:t>ực nghiệm được các tác giả tiến hành trên bộ dữ liệu ImageNet với 1000 classes. Cho phép tổng hợp ảnh 128x128 của 1000 nhãn khác nhau.</a:t>
            </a:r>
          </a:p>
          <a:p>
            <a:endParaRPr lang="vi-VN" dirty="0"/>
          </a:p>
          <a:p>
            <a:r>
              <a:rPr lang="vi-VN" dirty="0"/>
              <a:t>Năm 2016, </a:t>
            </a:r>
            <a:r>
              <a:rPr lang="en-US" sz="1200" b="0" i="0" u="none" strike="noStrike" kern="1200" baseline="0" dirty="0">
                <a:solidFill>
                  <a:schemeClr val="tx1"/>
                </a:solidFill>
                <a:latin typeface="+mn-lt"/>
                <a:ea typeface="+mn-ea"/>
                <a:cs typeface="+mn-cs"/>
              </a:rPr>
              <a:t>Xi Chen</a:t>
            </a:r>
            <a:r>
              <a:rPr lang="vi-VN" sz="1200" b="0" i="0" u="none" strike="noStrike" kern="1200" baseline="0" dirty="0">
                <a:solidFill>
                  <a:schemeClr val="tx1"/>
                </a:solidFill>
                <a:latin typeface="+mn-lt"/>
                <a:ea typeface="+mn-ea"/>
                <a:cs typeface="+mn-cs"/>
              </a:rPr>
              <a:t> và đồng nghiệp cũng đề xuất một tiếp cận tương tự tức buộc discriminator phải làm thêm chức năng phân lớp. Tuy nhiên khác với tiếp cận của Odena và đồng nghiệp 2017. Xi Chen và đồng nghiệp không buộc Discriminator phải nhận dạng đúng class mà buộc mối quan hệ giữa class và dữ liệu phải chặt. Do đó họ maximize mutual information giữa phân bố x trong điều kiện class tức G(z,c) với phân bố của class c phải lớn. Tuy nhiên mutual information I(c, G(z,c)) là khó để maximize, họ tận dụng một bound dưới được đề xuất </a:t>
            </a:r>
            <a:r>
              <a:rPr lang="en-US" sz="1200" b="0" i="0" u="none" strike="noStrike" kern="1200" baseline="0" dirty="0">
                <a:solidFill>
                  <a:schemeClr val="tx1"/>
                </a:solidFill>
                <a:latin typeface="+mn-lt"/>
                <a:ea typeface="+mn-ea"/>
                <a:cs typeface="+mn-cs"/>
              </a:rPr>
              <a:t>D. Barber </a:t>
            </a:r>
            <a:r>
              <a:rPr lang="vi-VN" sz="1200" b="0" i="0" u="none" strike="noStrike" kern="1200" baseline="0" dirty="0">
                <a:solidFill>
                  <a:schemeClr val="tx1"/>
                </a:solidFill>
                <a:latin typeface="+mn-lt"/>
                <a:ea typeface="+mn-ea"/>
                <a:cs typeface="+mn-cs"/>
              </a:rPr>
              <a:t>và</a:t>
            </a:r>
            <a:r>
              <a:rPr lang="en-US" sz="1200" b="0" i="0" u="none" strike="noStrike" kern="1200" baseline="0" dirty="0">
                <a:solidFill>
                  <a:schemeClr val="tx1"/>
                </a:solidFill>
                <a:latin typeface="+mn-lt"/>
                <a:ea typeface="+mn-ea"/>
                <a:cs typeface="+mn-cs"/>
              </a:rPr>
              <a:t> F. V. </a:t>
            </a:r>
            <a:r>
              <a:rPr lang="en-US" sz="1200" b="0" i="0" u="none" strike="noStrike" kern="1200" baseline="0" dirty="0" err="1">
                <a:solidFill>
                  <a:schemeClr val="tx1"/>
                </a:solidFill>
                <a:latin typeface="+mn-lt"/>
                <a:ea typeface="+mn-ea"/>
                <a:cs typeface="+mn-cs"/>
              </a:rPr>
              <a:t>Agakov</a:t>
            </a:r>
            <a:r>
              <a:rPr lang="vi-VN" sz="1200" b="0" i="0" u="none" strike="noStrike" kern="1200" baseline="0" dirty="0">
                <a:solidFill>
                  <a:schemeClr val="tx1"/>
                </a:solidFill>
                <a:latin typeface="+mn-lt"/>
                <a:ea typeface="+mn-ea"/>
                <a:cs typeface="+mn-cs"/>
              </a:rPr>
              <a:t> năm 2003 có tên là Variational Mutual information Maximization, thay vì maximize mutual information, trong quá trình training, họ maximize cận dưới này. Phương pháp họ đề xuất được gọi là InfoGAN.</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43</a:t>
            </a:fld>
            <a:endParaRPr lang="en-US"/>
          </a:p>
        </p:txBody>
      </p:sp>
    </p:spTree>
    <p:extLst>
      <p:ext uri="{BB962C8B-B14F-4D97-AF65-F5344CB8AC3E}">
        <p14:creationId xmlns:p14="http://schemas.microsoft.com/office/powerpoint/2010/main" val="471619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u="none" strike="noStrike" kern="1200" baseline="0" dirty="0">
                <a:solidFill>
                  <a:schemeClr val="tx1"/>
                </a:solidFill>
                <a:latin typeface="+mn-lt"/>
                <a:ea typeface="+mn-ea"/>
                <a:cs typeface="+mn-cs"/>
              </a:rPr>
              <a:t>Không giống như tiếp cận của Odena và đồng nghiệp, buộc discriminator phải đồng thời phân biệt thật giả và thực hiện nhiệm vụ phân lớp. </a:t>
            </a:r>
            <a:r>
              <a:rPr lang="en-US" sz="1200" b="0" i="0" u="none" strike="noStrike" kern="1200" baseline="0" dirty="0" err="1">
                <a:solidFill>
                  <a:schemeClr val="tx1"/>
                </a:solidFill>
                <a:latin typeface="+mn-lt"/>
                <a:ea typeface="+mn-ea"/>
                <a:cs typeface="+mn-cs"/>
              </a:rPr>
              <a:t>Sricharan</a:t>
            </a:r>
            <a:r>
              <a:rPr lang="vi-VN" sz="1200" b="0" i="0" u="none" strike="noStrike" kern="1200" baseline="0" dirty="0">
                <a:solidFill>
                  <a:schemeClr val="tx1"/>
                </a:solidFill>
                <a:latin typeface="+mn-lt"/>
                <a:ea typeface="+mn-ea"/>
                <a:cs typeface="+mn-cs"/>
              </a:rPr>
              <a:t> và đồng nghiệp đã phân tách discriminator ra làm 2 thành phần. Một thành phân chuyên làm nhiệm vụ phân biệt thật giả và một thành phần chuyên giải quyết nhiệm vụ phân lớp. Phần phân biệt thật giả hoàn toàn có thể được training với dữ liệu không có nhãn. Phần phân lớp buộc phải training với dữ liệu có nhãn. Mô hình hoạt động theo đúng nguyên tắc của học bán giám sát.</a:t>
            </a:r>
          </a:p>
          <a:p>
            <a:endParaRPr lang="vi-VN" sz="1200" b="0" i="0" u="none" strike="noStrike" kern="1200" baseline="0" dirty="0">
              <a:solidFill>
                <a:schemeClr val="tx1"/>
              </a:solidFill>
              <a:latin typeface="+mn-lt"/>
              <a:ea typeface="+mn-ea"/>
              <a:cs typeface="+mn-cs"/>
            </a:endParaRPr>
          </a:p>
          <a:p>
            <a:r>
              <a:rPr lang="vi-VN" dirty="0"/>
              <a:t>Các tác giả kết nối giữa phần phân lớp và phần phân biệt thật giả bằng cách xây dựng bộ phân lớp trên đỉnh của bộ phân biệt thật giả. Nói cách khác bộ phân biệt thật giả sẽ chuyển đổi dữ liệu thành các thuộc tính và bộ phân lớp chỉ dựa trên những thuộc tính đó mà không dựa trên dữ liệu.</a:t>
            </a:r>
            <a:endParaRPr lang="en-US" dirty="0"/>
          </a:p>
          <a:p>
            <a:endParaRPr lang="en-US" dirty="0"/>
          </a:p>
          <a:p>
            <a:r>
              <a:rPr lang="en-US" dirty="0"/>
              <a:t>K</a:t>
            </a:r>
            <a:r>
              <a:rPr lang="vi-VN" dirty="0"/>
              <a:t>ết quả trên MNIST dataset, ở dòng cuối trong hình trên. Cho thấy SS-GAN hoạt động tốt như với đào tạo giám sát. Dòng 2 là AC-GAN một số class không thực sư tốt như số 7 và số 1, trường hợp AC-GAN đào tạo bán giám sát dòng 3, class 2 và 7 không thực sự rõ nét.</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44</a:t>
            </a:fld>
            <a:endParaRPr lang="en-US"/>
          </a:p>
        </p:txBody>
      </p:sp>
    </p:spTree>
    <p:extLst>
      <p:ext uri="{BB962C8B-B14F-4D97-AF65-F5344CB8AC3E}">
        <p14:creationId xmlns:p14="http://schemas.microsoft.com/office/powerpoint/2010/main" val="3439102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learning (</a:t>
            </a:r>
            <a:r>
              <a:rPr lang="en-US" sz="1200" kern="1200" dirty="0">
                <a:solidFill>
                  <a:schemeClr val="tx1"/>
                </a:solidFill>
                <a:effectLst/>
                <a:latin typeface="+mn-lt"/>
                <a:ea typeface="+mn-ea"/>
                <a:cs typeface="+mn-cs"/>
              </a:rPr>
              <a:t>ADVERSARIAL FEATURE LEARNING – ICLR 2017) or </a:t>
            </a:r>
            <a:r>
              <a:rPr lang="en-US" dirty="0" err="1">
                <a:hlinkClick r:id="rId3"/>
              </a:rPr>
              <a:t>Adversarially</a:t>
            </a:r>
            <a:r>
              <a:rPr lang="en-US" dirty="0">
                <a:hlinkClick r:id="rId3"/>
              </a:rPr>
              <a:t> Learned Inference</a:t>
            </a:r>
            <a:r>
              <a:rPr lang="en-US" dirty="0"/>
              <a:t>:</a:t>
            </a:r>
            <a:r>
              <a:rPr lang="en-US" baseline="0" dirty="0"/>
              <a:t> </a:t>
            </a:r>
            <a:r>
              <a:rPr lang="en-US" dirty="0"/>
              <a:t>https://ishmaelbelghazi.github.io/ALI/</a:t>
            </a:r>
          </a:p>
          <a:p>
            <a:endParaRPr lang="en-US" dirty="0"/>
          </a:p>
          <a:p>
            <a:r>
              <a:rPr lang="en-US" dirty="0" err="1"/>
              <a:t>Nh</a:t>
            </a:r>
            <a:r>
              <a:rPr lang="vi-VN" dirty="0"/>
              <a:t>ư ta đã thấy, GAN cho phép biến đổi một phân bố đơn giản ban đầu thành một phân bố phức tạp xấp xỉ phân bố dữ liệu. Phân bố đơn giản ban đầu Z có thể được coi như là một phân bố của biểu diễn ẩn. Việc trích rút biểu diễn ẩn từ dữ liệu có thể cung cấp những thuộc tính tiện dụng cho nhiều bài toán phụ chẳng hạn như phân lớp hoặc transfer learning. Tuy nhiên tất cả các GANs ta đã xét ở trên không đề xuất phương thức tính z từ sample x.</a:t>
            </a:r>
          </a:p>
          <a:p>
            <a:endParaRPr lang="vi-VN" dirty="0"/>
          </a:p>
          <a:p>
            <a:r>
              <a:rPr lang="vi-VN" dirty="0"/>
              <a:t>BiGAN đề xuất một giải pháp giúp đào tạo một hàm mã hoá Encoder E đồng thời trong quá trình đào tạo Generator G. Hàm E giúp chuyển đổi một sample x thành các thuộc tính ẩn z tương ứng. BiGAN đào tạo một ánh xạ ngược từ sample tới z.</a:t>
            </a:r>
          </a:p>
          <a:p>
            <a:endParaRPr lang="vi-VN" dirty="0"/>
          </a:p>
          <a:p>
            <a:r>
              <a:rPr lang="vi-VN" dirty="0"/>
              <a:t>Mặc dù</a:t>
            </a:r>
            <a:r>
              <a:rPr lang="vi-VN" baseline="0" dirty="0"/>
              <a:t> BiGAN xây dựng để E không nhìn thấy output của G, không kết nối trực tiếp với output của G và ngược lại G cũng không kết nối trực tiếp với output của E. Tuy nhiên để lừa được Discriminator nó phải tính toán ngược của nhau. </a:t>
            </a:r>
            <a:endParaRPr lang="en-US" dirty="0"/>
          </a:p>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45</a:t>
            </a:fld>
            <a:endParaRPr lang="en-US"/>
          </a:p>
        </p:txBody>
      </p:sp>
    </p:spTree>
    <p:extLst>
      <p:ext uri="{BB962C8B-B14F-4D97-AF65-F5344CB8AC3E}">
        <p14:creationId xmlns:p14="http://schemas.microsoft.com/office/powerpoint/2010/main" val="4059421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convolutional filters learned by the three modules (D, G, and E) of a </a:t>
            </a:r>
            <a:r>
              <a:rPr lang="en-US" sz="1200" b="0" i="0" u="none" strike="noStrike" kern="1200" baseline="0" dirty="0" err="1">
                <a:solidFill>
                  <a:schemeClr val="tx1"/>
                </a:solidFill>
                <a:latin typeface="+mn-lt"/>
                <a:ea typeface="+mn-ea"/>
                <a:cs typeface="+mn-cs"/>
              </a:rPr>
              <a:t>BiGAN</a:t>
            </a:r>
            <a:r>
              <a:rPr lang="en-US" sz="1200" b="0" i="0" u="none" strike="noStrike" kern="1200" baseline="0" dirty="0">
                <a:solidFill>
                  <a:schemeClr val="tx1"/>
                </a:solidFill>
                <a:latin typeface="+mn-lt"/>
                <a:ea typeface="+mn-ea"/>
                <a:cs typeface="+mn-cs"/>
              </a:rPr>
              <a:t> (left,</a:t>
            </a:r>
            <a:r>
              <a:rPr lang="vi-VN"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top-middle) trained on the ImageNet (</a:t>
            </a:r>
            <a:r>
              <a:rPr lang="en-US" sz="1200" b="0" i="0" u="none" strike="noStrike" kern="1200" baseline="0" dirty="0" err="1">
                <a:solidFill>
                  <a:schemeClr val="tx1"/>
                </a:solidFill>
                <a:latin typeface="+mn-lt"/>
                <a:ea typeface="+mn-ea"/>
                <a:cs typeface="+mn-cs"/>
              </a:rPr>
              <a:t>Russakovsky</a:t>
            </a:r>
            <a:r>
              <a:rPr lang="en-US" sz="1200" b="0" i="0" u="none" strike="noStrike" kern="1200" baseline="0" dirty="0">
                <a:solidFill>
                  <a:schemeClr val="tx1"/>
                </a:solidFill>
                <a:latin typeface="+mn-lt"/>
                <a:ea typeface="+mn-ea"/>
                <a:cs typeface="+mn-cs"/>
              </a:rPr>
              <a:t> et al., 2015) database. We compare with the</a:t>
            </a:r>
            <a:r>
              <a:rPr lang="vi-VN"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filters learned by a discriminator D trained with the same architecture (bottom-middle), as well as</a:t>
            </a:r>
            <a:r>
              <a:rPr lang="vi-VN"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 filters reported by </a:t>
            </a:r>
            <a:r>
              <a:rPr lang="en-US" sz="1200" b="0" i="0" u="none" strike="noStrike" kern="1200" baseline="0" dirty="0" err="1">
                <a:solidFill>
                  <a:schemeClr val="tx1"/>
                </a:solidFill>
                <a:latin typeface="+mn-lt"/>
                <a:ea typeface="+mn-ea"/>
                <a:cs typeface="+mn-cs"/>
              </a:rPr>
              <a:t>Noroozi</a:t>
            </a:r>
            <a:r>
              <a:rPr lang="en-US" sz="1200" b="0" i="0" u="none" strike="noStrike" kern="1200" baseline="0" dirty="0">
                <a:solidFill>
                  <a:schemeClr val="tx1"/>
                </a:solidFill>
                <a:latin typeface="+mn-lt"/>
                <a:ea typeface="+mn-ea"/>
                <a:cs typeface="+mn-cs"/>
              </a:rPr>
              <a:t> &amp; </a:t>
            </a:r>
            <a:r>
              <a:rPr lang="en-US" sz="1200" b="0" i="0" u="none" strike="noStrike" kern="1200" baseline="0" dirty="0" err="1">
                <a:solidFill>
                  <a:schemeClr val="tx1"/>
                </a:solidFill>
                <a:latin typeface="+mn-lt"/>
                <a:ea typeface="+mn-ea"/>
                <a:cs typeface="+mn-cs"/>
              </a:rPr>
              <a:t>Favaro</a:t>
            </a:r>
            <a:r>
              <a:rPr lang="en-US" sz="1200" b="0" i="0" u="none" strike="noStrike" kern="1200" baseline="0" dirty="0">
                <a:solidFill>
                  <a:schemeClr val="tx1"/>
                </a:solidFill>
                <a:latin typeface="+mn-lt"/>
                <a:ea typeface="+mn-ea"/>
                <a:cs typeface="+mn-cs"/>
              </a:rPr>
              <a:t> (2016), and by </a:t>
            </a:r>
            <a:r>
              <a:rPr lang="en-US" sz="1200" b="0" i="0" u="none" strike="noStrike" kern="1200" baseline="0" dirty="0" err="1">
                <a:solidFill>
                  <a:schemeClr val="tx1"/>
                </a:solidFill>
                <a:latin typeface="+mn-lt"/>
                <a:ea typeface="+mn-ea"/>
                <a:cs typeface="+mn-cs"/>
              </a:rPr>
              <a:t>Krizhevsky</a:t>
            </a:r>
            <a:r>
              <a:rPr lang="en-US" sz="1200" b="0" i="0" u="none" strike="noStrike" kern="1200" baseline="0" dirty="0">
                <a:solidFill>
                  <a:schemeClr val="tx1"/>
                </a:solidFill>
                <a:latin typeface="+mn-lt"/>
                <a:ea typeface="+mn-ea"/>
                <a:cs typeface="+mn-cs"/>
              </a:rPr>
              <a:t> et al. (2012) for fully supervised</a:t>
            </a:r>
            <a:r>
              <a:rPr lang="vi-VN"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ImageNet training (right).</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46</a:t>
            </a:fld>
            <a:endParaRPr lang="en-US"/>
          </a:p>
        </p:txBody>
      </p:sp>
    </p:spTree>
    <p:extLst>
      <p:ext uri="{BB962C8B-B14F-4D97-AF65-F5344CB8AC3E}">
        <p14:creationId xmlns:p14="http://schemas.microsoft.com/office/powerpoint/2010/main" val="22620852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47</a:t>
            </a:fld>
            <a:endParaRPr lang="en-US"/>
          </a:p>
        </p:txBody>
      </p:sp>
    </p:spTree>
    <p:extLst>
      <p:ext uri="{BB962C8B-B14F-4D97-AF65-F5344CB8AC3E}">
        <p14:creationId xmlns:p14="http://schemas.microsoft.com/office/powerpoint/2010/main" val="14913576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48</a:t>
            </a:fld>
            <a:endParaRPr lang="en-US"/>
          </a:p>
        </p:txBody>
      </p:sp>
    </p:spTree>
    <p:extLst>
      <p:ext uri="{BB962C8B-B14F-4D97-AF65-F5344CB8AC3E}">
        <p14:creationId xmlns:p14="http://schemas.microsoft.com/office/powerpoint/2010/main" val="3918403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Tâm điểm của GAN là một hình thức training mới. Hầu hết các phương pháp training truyền thống là tối ưu trực tiếp một hàm mục tiêu duy nhất. </a:t>
            </a:r>
          </a:p>
          <a:p>
            <a:r>
              <a:rPr lang="vi-VN" dirty="0"/>
              <a:t>Nhưng ở GAN, đề xuất hình thức đào tạo đối kháng, tiến trình đào tạo là tiến trình chơi game và đích đến là một cân bằng Nash.</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820155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5</a:t>
            </a:fld>
            <a:endParaRPr lang="en-US"/>
          </a:p>
        </p:txBody>
      </p:sp>
    </p:spTree>
    <p:extLst>
      <p:ext uri="{BB962C8B-B14F-4D97-AF65-F5344CB8AC3E}">
        <p14:creationId xmlns:p14="http://schemas.microsoft.com/office/powerpoint/2010/main" val="117152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Arjovsky</a:t>
            </a:r>
            <a:r>
              <a:rPr lang="en-US" dirty="0">
                <a:hlinkClick r:id="rId3"/>
              </a:rPr>
              <a:t> and </a:t>
            </a:r>
            <a:r>
              <a:rPr lang="en-US" dirty="0" err="1">
                <a:hlinkClick r:id="rId3"/>
              </a:rPr>
              <a:t>Bottou</a:t>
            </a:r>
            <a:r>
              <a:rPr lang="en-US" dirty="0">
                <a:hlinkClick r:id="rId3"/>
              </a:rPr>
              <a:t> 2017</a:t>
            </a:r>
            <a:r>
              <a:rPr lang="en-US" dirty="0"/>
              <a:t>, </a:t>
            </a:r>
            <a:r>
              <a:rPr lang="en-US" dirty="0" err="1">
                <a:hlinkClick r:id="rId4"/>
              </a:rPr>
              <a:t>Sønderby</a:t>
            </a:r>
            <a:r>
              <a:rPr lang="en-US" dirty="0">
                <a:hlinkClick r:id="rId4"/>
              </a:rPr>
              <a:t> et al 2017</a:t>
            </a:r>
            <a:r>
              <a:rPr lang="en-US" dirty="0"/>
              <a:t>, and </a:t>
            </a:r>
            <a:r>
              <a:rPr lang="en-US" dirty="0">
                <a:hlinkClick r:id="rId5"/>
              </a:rPr>
              <a:t>blog post</a:t>
            </a:r>
            <a:endParaRPr lang="en-US" dirty="0"/>
          </a:p>
          <a:p>
            <a:endParaRPr lang="en-US" dirty="0"/>
          </a:p>
          <a:p>
            <a:r>
              <a:rPr lang="en-US" dirty="0"/>
              <a:t>“GANs and actor-critic methods are both notoriously hard to optimize, and the authors argue that these difficulties arise because of the same reasons. This means that two sets of people have been struggling to solve the same underlying problems, so it is reasonable to hope that we can learn from each other's innovations.” from http://www.inference.vc/gans-are-being-fixed-in-more-than-one-way/</a:t>
            </a:r>
          </a:p>
          <a:p>
            <a:endParaRPr lang="en-US" dirty="0"/>
          </a:p>
          <a:p>
            <a:r>
              <a:rPr lang="en-US" dirty="0"/>
              <a:t>Nash’s equilibrium concept, which earned him a Nobel Prize in economics in 1994, offers a unified framework for understanding strategic behavior not only in economics but also in psychology, evolutionary biology and a host of other fields. Its influence on economic theory “is comparable to that of the discovery of the DNA double helix in the biological sciences,”</a:t>
            </a:r>
          </a:p>
          <a:p>
            <a:endParaRPr lang="en-US" dirty="0"/>
          </a:p>
          <a:p>
            <a:r>
              <a:rPr lang="en-US" dirty="0"/>
              <a:t>If people play a game only once, it is often unreasonable to expect them to find an equilibrium. This is especially the case if — as is typical in the real world — each player knows only how much she herself values the game’s different outcomes, and not how much her fellow players do. But if people can play repeatedly, perhaps they could learn from the early rounds and rapidly steer themselves toward an equilibrium. Yet attempts to find such efficient learning methods have always come up dry.</a:t>
            </a:r>
          </a:p>
          <a:p>
            <a:endParaRPr lang="en-US" dirty="0"/>
          </a:p>
          <a:p>
            <a:r>
              <a:rPr lang="en-US" dirty="0"/>
              <a:t>“Economists have proposed mechanisms for how you can converge [quickly] to equilibrium,” said </a:t>
            </a:r>
            <a:r>
              <a:rPr lang="en-US" dirty="0" err="1">
                <a:hlinkClick r:id="rId6"/>
              </a:rPr>
              <a:t>Aviad</a:t>
            </a:r>
            <a:r>
              <a:rPr lang="en-US" dirty="0">
                <a:hlinkClick r:id="rId6"/>
              </a:rPr>
              <a:t> Rubinstein</a:t>
            </a:r>
            <a:r>
              <a:rPr lang="en-US" dirty="0"/>
              <a:t>, who is finishing a doctorate in theoretical computer science at the University of California, Berkeley. But for each such mechanism, he said, “there are simple games you can construct where it doesn’t work.”</a:t>
            </a:r>
          </a:p>
        </p:txBody>
      </p:sp>
      <p:sp>
        <p:nvSpPr>
          <p:cNvPr id="4" name="Slide Number Placeholder 3"/>
          <p:cNvSpPr>
            <a:spLocks noGrp="1"/>
          </p:cNvSpPr>
          <p:nvPr>
            <p:ph type="sldNum" sz="quarter" idx="10"/>
          </p:nvPr>
        </p:nvSpPr>
        <p:spPr/>
        <p:txBody>
          <a:bodyPr/>
          <a:lstStyle/>
          <a:p>
            <a:fld id="{93150157-85D8-46BF-8D10-4150BEA33F8D}" type="slidenum">
              <a:rPr lang="en-US" smtClean="0"/>
              <a:t>52</a:t>
            </a:fld>
            <a:endParaRPr lang="en-US"/>
          </a:p>
        </p:txBody>
      </p:sp>
    </p:spTree>
    <p:extLst>
      <p:ext uri="{BB962C8B-B14F-4D97-AF65-F5344CB8AC3E}">
        <p14:creationId xmlns:p14="http://schemas.microsoft.com/office/powerpoint/2010/main" val="1848406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https://www.quantamagazine.org/in-game-theory-no-clear-path-to-equilibrium-20170718/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NIPS 2017 4-9/12/2017: </a:t>
            </a:r>
            <a:r>
              <a:rPr lang="en-US" dirty="0" err="1">
                <a:hlinkClick r:id="rId3"/>
              </a:rPr>
              <a:t>Vaishnavh</a:t>
            </a:r>
            <a:r>
              <a:rPr lang="en-US" dirty="0">
                <a:hlinkClick r:id="rId3"/>
              </a:rPr>
              <a:t> </a:t>
            </a:r>
            <a:r>
              <a:rPr lang="en-US" dirty="0" err="1">
                <a:hlinkClick r:id="rId3"/>
              </a:rPr>
              <a:t>Nagarajan</a:t>
            </a:r>
            <a:r>
              <a:rPr lang="en-US" dirty="0"/>
              <a:t>, </a:t>
            </a:r>
            <a:r>
              <a:rPr lang="en-US" dirty="0">
                <a:hlinkClick r:id="rId4"/>
              </a:rPr>
              <a:t>J. Zico </a:t>
            </a:r>
            <a:r>
              <a:rPr lang="en-US" dirty="0" err="1">
                <a:hlinkClick r:id="rId4"/>
              </a:rPr>
              <a:t>Kolter</a:t>
            </a:r>
            <a:r>
              <a:rPr lang="en-US" dirty="0"/>
              <a:t> prove that </a:t>
            </a:r>
            <a:r>
              <a:rPr lang="en-US" b="1" dirty="0"/>
              <a:t>Gradient descent GAN optimization is locally stable</a:t>
            </a:r>
          </a:p>
          <a:p>
            <a:r>
              <a:rPr lang="en-US" dirty="0">
                <a:hlinkClick r:id="rId5"/>
              </a:rPr>
              <a:t>(</a:t>
            </a:r>
            <a:r>
              <a:rPr lang="en-US" dirty="0" err="1">
                <a:hlinkClick r:id="rId5"/>
              </a:rPr>
              <a:t>Heusel</a:t>
            </a:r>
            <a:r>
              <a:rPr lang="en-US" dirty="0">
                <a:hlinkClick r:id="rId5"/>
              </a:rPr>
              <a:t> et al, 2017)</a:t>
            </a:r>
            <a:r>
              <a:rPr lang="en-US" dirty="0"/>
              <a:t> propose another optimization strategy relying on updating the discriminator and generator at different time scales/learning rates. (https://arxiv.org/abs/1706.08500)</a:t>
            </a:r>
            <a:r>
              <a:rPr lang="en-US" baseline="0" dirty="0"/>
              <a:t> and apply to Coulomb GANs https://arxiv.org/abs/1708.08819</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53</a:t>
            </a:fld>
            <a:endParaRPr lang="en-US"/>
          </a:p>
        </p:txBody>
      </p:sp>
    </p:spTree>
    <p:extLst>
      <p:ext uri="{BB962C8B-B14F-4D97-AF65-F5344CB8AC3E}">
        <p14:creationId xmlns:p14="http://schemas.microsoft.com/office/powerpoint/2010/main" val="22745756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54</a:t>
            </a:fld>
            <a:endParaRPr lang="en-US"/>
          </a:p>
        </p:txBody>
      </p:sp>
    </p:spTree>
    <p:extLst>
      <p:ext uri="{BB962C8B-B14F-4D97-AF65-F5344CB8AC3E}">
        <p14:creationId xmlns:p14="http://schemas.microsoft.com/office/powerpoint/2010/main" val="15868571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whole point of GANs is to confuse discriminators: Fool him into believing he's a good guy thus turning him good ?</a:t>
            </a:r>
          </a:p>
          <a:p>
            <a:endParaRPr lang="en-US" dirty="0"/>
          </a:p>
          <a:p>
            <a:r>
              <a:rPr lang="en-US" dirty="0"/>
              <a:t>That would assume that there is an objective way of measuring the performance of GANs</a:t>
            </a:r>
            <a:endParaRPr lang="vi-VN" dirty="0"/>
          </a:p>
          <a:p>
            <a:endParaRPr lang="vi-VN" dirty="0"/>
          </a:p>
          <a:p>
            <a:r>
              <a:rPr lang="en-US" dirty="0"/>
              <a:t>https://www.reddit.com/r/MachineLearning/comments/6eywfv/r_good_semisupervised_learning_that_requires_a/</a:t>
            </a:r>
          </a:p>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55</a:t>
            </a:fld>
            <a:endParaRPr lang="en-US"/>
          </a:p>
        </p:txBody>
      </p:sp>
    </p:spTree>
    <p:extLst>
      <p:ext uri="{BB962C8B-B14F-4D97-AF65-F5344CB8AC3E}">
        <p14:creationId xmlns:p14="http://schemas.microsoft.com/office/powerpoint/2010/main" val="6414185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AI Could Set Us Back 100 Years When It Comes to How We Consume News (https://www.technologyreview.com/s/609358/ai-could-send-us-back-100-years-when-it-comes-to-how-we-consume-news/)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Ian </a:t>
            </a:r>
            <a:r>
              <a:rPr lang="en-US" b="1" dirty="0" err="1"/>
              <a:t>Goodfellow</a:t>
            </a:r>
            <a:r>
              <a:rPr lang="en-US" b="1" baseline="0" dirty="0"/>
              <a:t> </a:t>
            </a:r>
            <a:r>
              <a:rPr lang="en-US" dirty="0"/>
              <a:t>pointed out that it used to take enormous resources to produce fake images that might fool us. But AI technology like generative adversarial networks (GANs), a deep-learning system he developed, can create fake images and learn to make them more believable. As a result, it’s going to be easier to fool even more people.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it comes to news, he says, we are just going to have to be more skeptical. And maybe get used to not believing most multimedia you see online.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been a little bit of a fluke, historically, that we’re able to rely on videos as evidence that something really happened,” </a:t>
            </a:r>
            <a:r>
              <a:rPr lang="en-US" dirty="0" err="1"/>
              <a:t>Goodfellow</a:t>
            </a:r>
            <a:r>
              <a:rPr lang="en-US" dirty="0"/>
              <a:t> said in an interview offstage at the event.</a:t>
            </a:r>
            <a:endParaRPr lang="en-US" b="1" dirty="0"/>
          </a:p>
          <a:p>
            <a:endParaRPr lang="en-US" dirty="0"/>
          </a:p>
          <a:p>
            <a:r>
              <a:rPr lang="en-US" dirty="0"/>
              <a:t>While </a:t>
            </a:r>
            <a:r>
              <a:rPr lang="en-US" dirty="0" err="1"/>
              <a:t>Goodfellow</a:t>
            </a:r>
            <a:r>
              <a:rPr lang="en-US" dirty="0"/>
              <a:t> concedes that GANs are relevant in a potential future where researchers or Russian operatives can create videos of </a:t>
            </a:r>
            <a:r>
              <a:rPr lang="en-US" dirty="0">
                <a:hlinkClick r:id="rId3"/>
              </a:rPr>
              <a:t>politicians saying anything</a:t>
            </a:r>
            <a:r>
              <a:rPr lang="en-US" dirty="0"/>
              <a:t>, he also points out that people have been </a:t>
            </a:r>
            <a:r>
              <a:rPr lang="en-US" dirty="0" err="1"/>
              <a:t>Photoshopping</a:t>
            </a:r>
            <a:r>
              <a:rPr lang="en-US" dirty="0"/>
              <a:t> images without artificial intelligence</a:t>
            </a:r>
          </a:p>
          <a:p>
            <a:endParaRPr lang="en-US" dirty="0"/>
          </a:p>
          <a:p>
            <a:r>
              <a:rPr lang="en-US" dirty="0"/>
              <a:t>“We’re speeding up things that are already possible,” he said.</a:t>
            </a:r>
          </a:p>
          <a:p>
            <a:endParaRPr lang="en-US" dirty="0"/>
          </a:p>
          <a:p>
            <a:r>
              <a:rPr lang="en-US" dirty="0"/>
              <a:t>There are a lot of areas where it’s unclear what changes AI  will bring. At least for news, </a:t>
            </a:r>
            <a:r>
              <a:rPr lang="en-US" dirty="0" err="1"/>
              <a:t>Goodfellow</a:t>
            </a:r>
            <a:r>
              <a:rPr lang="en-US" dirty="0"/>
              <a:t> says, we have historical examples of society getting along without video and photos to inform our opinions. We may just have to get used to that again.</a:t>
            </a:r>
          </a:p>
          <a:p>
            <a:endParaRPr lang="en-US" dirty="0"/>
          </a:p>
          <a:p>
            <a:r>
              <a:rPr lang="en-US" dirty="0"/>
              <a:t>“In this case AI is closing some of the doors that our generation has been used to having open,” he said.</a:t>
            </a:r>
          </a:p>
          <a:p>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56</a:t>
            </a:fld>
            <a:endParaRPr lang="en-US"/>
          </a:p>
        </p:txBody>
      </p:sp>
    </p:spTree>
    <p:extLst>
      <p:ext uri="{BB962C8B-B14F-4D97-AF65-F5344CB8AC3E}">
        <p14:creationId xmlns:p14="http://schemas.microsoft.com/office/powerpoint/2010/main" val="3678004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3150157-85D8-46BF-8D10-4150BEA33F8D}" type="slidenum">
              <a:rPr lang="en-US" smtClean="0"/>
              <a:t>6</a:t>
            </a:fld>
            <a:endParaRPr lang="en-US"/>
          </a:p>
        </p:txBody>
      </p:sp>
    </p:spTree>
    <p:extLst>
      <p:ext uri="{BB962C8B-B14F-4D97-AF65-F5344CB8AC3E}">
        <p14:creationId xmlns:p14="http://schemas.microsoft.com/office/powerpoint/2010/main" val="356657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i.i.d</a:t>
            </a:r>
            <a:r>
              <a:rPr lang="en-US" baseline="0" dirty="0"/>
              <a:t> = </a:t>
            </a:r>
            <a:r>
              <a:rPr lang="en-US" dirty="0"/>
              <a:t>Independent and identically distributed</a:t>
            </a:r>
          </a:p>
        </p:txBody>
      </p:sp>
      <p:sp>
        <p:nvSpPr>
          <p:cNvPr id="4" name="Slide Number Placeholder 3"/>
          <p:cNvSpPr>
            <a:spLocks noGrp="1"/>
          </p:cNvSpPr>
          <p:nvPr>
            <p:ph type="sldNum" sz="quarter" idx="10"/>
          </p:nvPr>
        </p:nvSpPr>
        <p:spPr/>
        <p:txBody>
          <a:bodyPr/>
          <a:lstStyle/>
          <a:p>
            <a:fld id="{93150157-85D8-46BF-8D10-4150BEA33F8D}" type="slidenum">
              <a:rPr lang="en-US" smtClean="0"/>
              <a:t>7</a:t>
            </a:fld>
            <a:endParaRPr lang="en-US"/>
          </a:p>
        </p:txBody>
      </p:sp>
    </p:spTree>
    <p:extLst>
      <p:ext uri="{BB962C8B-B14F-4D97-AF65-F5344CB8AC3E}">
        <p14:creationId xmlns:p14="http://schemas.microsoft.com/office/powerpoint/2010/main" val="81729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Có rất nhiều dữ liệu không nhãn tới từ các phương tiện xã hội (social media), các phòng thí nghiệm, các cameras giám sát ...</a:t>
            </a:r>
          </a:p>
        </p:txBody>
      </p:sp>
      <p:sp>
        <p:nvSpPr>
          <p:cNvPr id="4" name="Slide Number Placeholder 3"/>
          <p:cNvSpPr>
            <a:spLocks noGrp="1"/>
          </p:cNvSpPr>
          <p:nvPr>
            <p:ph type="sldNum" sz="quarter" idx="10"/>
          </p:nvPr>
        </p:nvSpPr>
        <p:spPr/>
        <p:txBody>
          <a:bodyPr/>
          <a:lstStyle/>
          <a:p>
            <a:fld id="{93150157-85D8-46BF-8D10-4150BEA33F8D}" type="slidenum">
              <a:rPr lang="en-US" smtClean="0"/>
              <a:t>8</a:t>
            </a:fld>
            <a:endParaRPr lang="en-US"/>
          </a:p>
        </p:txBody>
      </p:sp>
    </p:spTree>
    <p:extLst>
      <p:ext uri="{BB962C8B-B14F-4D97-AF65-F5344CB8AC3E}">
        <p14:creationId xmlns:p14="http://schemas.microsoft.com/office/powerpoint/2010/main" val="206730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Nhiều nhiệm vụ về bản chất yêu cầu việc sinh ra những mẫu từ một phân bố nào đó.  Với những nhiệm vụ này bắt buộc một mô hình sinh.</a:t>
            </a:r>
          </a:p>
          <a:p>
            <a:endParaRPr lang="vi-VN" dirty="0"/>
          </a:p>
          <a:p>
            <a:r>
              <a:rPr lang="vi-VN" dirty="0"/>
              <a:t>Chẳng hạn bài toán nâng cao độ phân giải của một bức ảnh có độ phân giải thấp. Bài toán này yêu cầu việc bổ xung rất nhiều thông tin vào lượng thông tin ban đầu. Có rất nhiều bức ảnh có độ phân giải cao tương ứng với một bức ảnh có độ phân giải thấp. Việc lựa chọn trung bình những bức ảnh có thể có thể dẫn tới ảnh bị nhoà (blur). Mô hình sinh giúp sinh ra một sample từ phân bố những bức ảnh có thể do đó ảnh không bị nhoà.</a:t>
            </a:r>
          </a:p>
          <a:p>
            <a:endParaRPr lang="vi-VN" dirty="0"/>
          </a:p>
          <a:p>
            <a:r>
              <a:rPr lang="vi-VN" dirty="0"/>
              <a:t>Hay bài toán tự sinh ra những ảnh thực tế thuộc một chủ đề nào đó trực tiếp yêu cầu một mô hình sinh. Sinh ra một bức ảnh phong cảnh hay sinh ra một bức ảnh theo phong cách nghệ thuật, tính đa dạng là mấu chốt, mô hình sinh mở đường cho những cỗ máy tưởng tượng.</a:t>
            </a:r>
          </a:p>
          <a:p>
            <a:endParaRPr lang="vi-VN" dirty="0"/>
          </a:p>
          <a:p>
            <a:r>
              <a:rPr lang="vi-VN" dirty="0"/>
              <a:t>Bài toán cuối cùng có thể kể tới là thực hiện những thao tác biến đổi ảnh: đeo kính cho một người trong một bức ảnh hay biến đổi bức ảnh từ phong cách này sang phong cách khác, biến đổi một bức ảnh từ vẽ phác thảo sang ảnh thật, hay từ ảnh thật thành ảnh phác thảo ... Tất cả đều cần những mô hình sinh.</a:t>
            </a:r>
            <a:endParaRPr lang="en-US" dirty="0"/>
          </a:p>
        </p:txBody>
      </p:sp>
      <p:sp>
        <p:nvSpPr>
          <p:cNvPr id="4" name="Slide Number Placeholder 3"/>
          <p:cNvSpPr>
            <a:spLocks noGrp="1"/>
          </p:cNvSpPr>
          <p:nvPr>
            <p:ph type="sldNum" sz="quarter" idx="10"/>
          </p:nvPr>
        </p:nvSpPr>
        <p:spPr/>
        <p:txBody>
          <a:bodyPr/>
          <a:lstStyle/>
          <a:p>
            <a:fld id="{93150157-85D8-46BF-8D10-4150BEA33F8D}" type="slidenum">
              <a:rPr lang="en-US" smtClean="0"/>
              <a:t>9</a:t>
            </a:fld>
            <a:endParaRPr lang="en-US"/>
          </a:p>
        </p:txBody>
      </p:sp>
    </p:spTree>
    <p:extLst>
      <p:ext uri="{BB962C8B-B14F-4D97-AF65-F5344CB8AC3E}">
        <p14:creationId xmlns:p14="http://schemas.microsoft.com/office/powerpoint/2010/main" val="992756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A3A5CD1-6B84-4924-9EAE-6D50C1472E51}"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290715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3A5CD1-6B84-4924-9EAE-6D50C1472E51}"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3704064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3A5CD1-6B84-4924-9EAE-6D50C1472E51}"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2875900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3A5CD1-6B84-4924-9EAE-6D50C1472E51}"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2622736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3A5CD1-6B84-4924-9EAE-6D50C1472E51}"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4046824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A3A5CD1-6B84-4924-9EAE-6D50C1472E51}"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2301006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A3A5CD1-6B84-4924-9EAE-6D50C1472E51}" type="datetimeFigureOut">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3491935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A3A5CD1-6B84-4924-9EAE-6D50C1472E51}" type="datetimeFigureOut">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2204927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3A5CD1-6B84-4924-9EAE-6D50C1472E51}" type="datetimeFigureOut">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3566635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3A5CD1-6B84-4924-9EAE-6D50C1472E51}"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457636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A3A5CD1-6B84-4924-9EAE-6D50C1472E51}"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1359E4-E2AE-4DF4-9DDC-4A2B5DAA428B}" type="slidenum">
              <a:rPr lang="en-US" smtClean="0"/>
              <a:t>‹#›</a:t>
            </a:fld>
            <a:endParaRPr lang="en-US"/>
          </a:p>
        </p:txBody>
      </p:sp>
    </p:spTree>
    <p:extLst>
      <p:ext uri="{BB962C8B-B14F-4D97-AF65-F5344CB8AC3E}">
        <p14:creationId xmlns:p14="http://schemas.microsoft.com/office/powerpoint/2010/main" val="1249023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3A5CD1-6B84-4924-9EAE-6D50C1472E51}" type="datetimeFigureOut">
              <a:rPr lang="en-US" smtClean="0"/>
              <a:t>12/3/2017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1359E4-E2AE-4DF4-9DDC-4A2B5DAA428B}" type="slidenum">
              <a:rPr lang="en-US" smtClean="0"/>
              <a:t>‹#›</a:t>
            </a:fld>
            <a:endParaRPr lang="en-US"/>
          </a:p>
        </p:txBody>
      </p:sp>
    </p:spTree>
    <p:extLst>
      <p:ext uri="{BB962C8B-B14F-4D97-AF65-F5344CB8AC3E}">
        <p14:creationId xmlns:p14="http://schemas.microsoft.com/office/powerpoint/2010/main" val="3555346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github.com/bgavran"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0.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4.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9.emf"/><Relationship Id="rId7" Type="http://schemas.openxmlformats.org/officeDocument/2006/relationships/image" Target="../media/image40.emf"/><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4.emf"/><Relationship Id="rId4" Type="http://schemas.openxmlformats.org/officeDocument/2006/relationships/image" Target="../media/image43.emf"/></Relationships>
</file>

<file path=ppt/slides/_rels/slide3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9.emf"/><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gif"/></Relationships>
</file>

<file path=ppt/slides/_rels/slide4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60.emf"/><Relationship Id="rId7"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44.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67.emf"/><Relationship Id="rId4" Type="http://schemas.openxmlformats.org/officeDocument/2006/relationships/image" Target="../media/image66.emf"/></Relationships>
</file>

<file path=ppt/slides/_rels/slide4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hyperlink" Target="https://github.com/affinelayer/pix2pix-tensorflow"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9.jpeg"/></Relationships>
</file>

<file path=ppt/slides/_rels/slide5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5.gi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700" y="2754351"/>
            <a:ext cx="12192000" cy="923330"/>
          </a:xfrm>
          <a:prstGeom prst="rect">
            <a:avLst/>
          </a:prstGeom>
          <a:noFill/>
        </p:spPr>
        <p:txBody>
          <a:bodyPr wrap="square" rtlCol="0">
            <a:spAutoFit/>
          </a:bodyPr>
          <a:lstStyle/>
          <a:p>
            <a:pPr algn="ctr"/>
            <a:r>
              <a:rPr lang="en-US" sz="5400" b="1" dirty="0">
                <a:latin typeface="Calibri" panose="020F0502020204030204" pitchFamily="34" charset="0"/>
              </a:rPr>
              <a:t>GANs and Applications</a:t>
            </a:r>
          </a:p>
        </p:txBody>
      </p:sp>
      <p:sp>
        <p:nvSpPr>
          <p:cNvPr id="5" name="TextBox 4"/>
          <p:cNvSpPr txBox="1"/>
          <p:nvPr/>
        </p:nvSpPr>
        <p:spPr>
          <a:xfrm>
            <a:off x="-12700" y="3618629"/>
            <a:ext cx="12192000" cy="584775"/>
          </a:xfrm>
          <a:prstGeom prst="rect">
            <a:avLst/>
          </a:prstGeom>
          <a:noFill/>
        </p:spPr>
        <p:txBody>
          <a:bodyPr wrap="square" rtlCol="0">
            <a:spAutoFit/>
          </a:bodyPr>
          <a:lstStyle/>
          <a:p>
            <a:pPr algn="ctr"/>
            <a:r>
              <a:rPr lang="vi-VN" sz="3200" b="1" dirty="0">
                <a:solidFill>
                  <a:schemeClr val="bg2">
                    <a:lumMod val="50000"/>
                  </a:schemeClr>
                </a:solidFill>
                <a:latin typeface="Calibri" panose="020F0502020204030204" pitchFamily="34" charset="0"/>
              </a:rPr>
              <a:t>Hoang N.V.</a:t>
            </a:r>
            <a:r>
              <a:rPr lang="en-US" sz="3200" b="1" dirty="0">
                <a:solidFill>
                  <a:schemeClr val="bg2">
                    <a:lumMod val="50000"/>
                  </a:schemeClr>
                </a:solidFill>
                <a:latin typeface="Calibri" panose="020F0502020204030204" pitchFamily="34" charset="0"/>
              </a:rPr>
              <a:t>, </a:t>
            </a:r>
            <a:r>
              <a:rPr lang="en-US" sz="3200" b="1" dirty="0" err="1">
                <a:solidFill>
                  <a:schemeClr val="bg2">
                    <a:lumMod val="50000"/>
                  </a:schemeClr>
                </a:solidFill>
                <a:latin typeface="Calibri" panose="020F0502020204030204" pitchFamily="34" charset="0"/>
              </a:rPr>
              <a:t>Tu</a:t>
            </a:r>
            <a:r>
              <a:rPr lang="en-US" sz="3200" b="1" dirty="0">
                <a:solidFill>
                  <a:schemeClr val="bg2">
                    <a:lumMod val="50000"/>
                  </a:schemeClr>
                </a:solidFill>
                <a:latin typeface="Calibri" panose="020F0502020204030204" pitchFamily="34" charset="0"/>
              </a:rPr>
              <a:t> N.P</a:t>
            </a:r>
          </a:p>
        </p:txBody>
      </p:sp>
    </p:spTree>
    <p:extLst>
      <p:ext uri="{BB962C8B-B14F-4D97-AF65-F5344CB8AC3E}">
        <p14:creationId xmlns:p14="http://schemas.microsoft.com/office/powerpoint/2010/main" val="1880195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39077" y="1262706"/>
            <a:ext cx="6993001" cy="2888800"/>
          </a:xfrm>
          <a:prstGeom prst="rect">
            <a:avLst/>
          </a:prstGeom>
        </p:spPr>
      </p:pic>
      <p:sp>
        <p:nvSpPr>
          <p:cNvPr id="3" name="TextBox 2"/>
          <p:cNvSpPr txBox="1"/>
          <p:nvPr/>
        </p:nvSpPr>
        <p:spPr>
          <a:xfrm>
            <a:off x="2253557" y="4151506"/>
            <a:ext cx="6976001" cy="461665"/>
          </a:xfrm>
          <a:prstGeom prst="rect">
            <a:avLst/>
          </a:prstGeom>
          <a:noFill/>
        </p:spPr>
        <p:txBody>
          <a:bodyPr wrap="square" rtlCol="0">
            <a:spAutoFit/>
          </a:bodyPr>
          <a:lstStyle/>
          <a:p>
            <a:pPr algn="ctr"/>
            <a:r>
              <a:rPr lang="en-US" sz="2400" dirty="0"/>
              <a:t>Predict next frame - Lotter et al. (2015)</a:t>
            </a:r>
            <a:endParaRPr lang="vi-VN" sz="2400" dirty="0"/>
          </a:p>
        </p:txBody>
      </p:sp>
    </p:spTree>
    <p:extLst>
      <p:ext uri="{BB962C8B-B14F-4D97-AF65-F5344CB8AC3E}">
        <p14:creationId xmlns:p14="http://schemas.microsoft.com/office/powerpoint/2010/main" val="264314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15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To learn latent representations or features</a:t>
            </a:r>
          </a:p>
        </p:txBody>
      </p:sp>
      <p:sp>
        <p:nvSpPr>
          <p:cNvPr id="3" name="Content Placeholder 2"/>
          <p:cNvSpPr txBox="1">
            <a:spLocks/>
          </p:cNvSpPr>
          <p:nvPr/>
        </p:nvSpPr>
        <p:spPr>
          <a:xfrm>
            <a:off x="732970" y="1244023"/>
            <a:ext cx="10754984" cy="2489777"/>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One-shot learning</a:t>
            </a:r>
            <a:endPar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a:p>
            <a:pPr indent="290513" algn="just" defTabSz="914363">
              <a:spcBef>
                <a:spcPts val="600"/>
              </a:spcBef>
              <a:spcAft>
                <a:spcPts val="1200"/>
              </a:spcAft>
              <a:buSzPct val="90000"/>
              <a:buBlip>
                <a:blip r:embed="rId3"/>
              </a:buBlip>
              <a:defRPr/>
            </a:pPr>
            <a:r>
              <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Semi-supervised learning</a:t>
            </a:r>
          </a:p>
          <a:p>
            <a:pPr indent="290513" algn="just" defTabSz="914363">
              <a:spcBef>
                <a:spcPts val="600"/>
              </a:spcBef>
              <a:spcAft>
                <a:spcPts val="1200"/>
              </a:spcAft>
              <a:buSzPct val="90000"/>
              <a:buBlip>
                <a:blip r:embed="rId3"/>
              </a:buBlip>
              <a:defRPr/>
            </a:pP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Transfer learning</a:t>
            </a:r>
          </a:p>
          <a:p>
            <a:pPr indent="290513" algn="just" defTabSz="914363">
              <a:spcBef>
                <a:spcPts val="600"/>
              </a:spcBef>
              <a:spcAft>
                <a:spcPts val="1200"/>
              </a:spcAft>
              <a:buSzPct val="90000"/>
              <a:buBlip>
                <a:blip r:embed="rId3"/>
              </a:buBlip>
              <a:defRPr/>
            </a:pPr>
            <a:r>
              <a:rPr lang="en-US" sz="2800" dirty="0"/>
              <a:t> “Prior assumption: compositionality is useful to describe the world around us efficiently” (</a:t>
            </a:r>
            <a:r>
              <a:rPr lang="en-US" sz="2800" dirty="0" err="1"/>
              <a:t>Yoshua</a:t>
            </a:r>
            <a:r>
              <a:rPr lang="en-US" sz="2800" dirty="0"/>
              <a:t> </a:t>
            </a:r>
            <a:r>
              <a:rPr lang="en-US" sz="2800" dirty="0" err="1"/>
              <a:t>Bengio</a:t>
            </a:r>
            <a:r>
              <a:rPr lang="en-US" sz="2800" dirty="0"/>
              <a:t> – 2016)</a:t>
            </a:r>
          </a:p>
          <a:p>
            <a:pPr indent="290513" algn="just" defTabSz="914363">
              <a:spcBef>
                <a:spcPts val="600"/>
              </a:spcBef>
              <a:spcAft>
                <a:spcPts val="1200"/>
              </a:spcAft>
              <a:buSzPct val="90000"/>
              <a:buBlip>
                <a:blip r:embed="rId3"/>
              </a:buBlip>
              <a:defRPr/>
            </a:pPr>
            <a:r>
              <a:rPr lang="en-US" sz="2800" dirty="0"/>
              <a:t> “Machines need to perceive the state of the world =&gt; So as to make accurate predictions and planning</a:t>
            </a: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(Yann </a:t>
            </a:r>
            <a:r>
              <a:rPr lang="en-US" sz="2800" dirty="0" err="1">
                <a:gradFill>
                  <a:gsLst>
                    <a:gs pos="0">
                      <a:schemeClr val="tx1"/>
                    </a:gs>
                    <a:gs pos="86000">
                      <a:schemeClr val="tx1"/>
                    </a:gs>
                  </a:gsLst>
                  <a:lin ang="5400000" scaled="0"/>
                </a:gradFill>
                <a:latin typeface="Segoe UI" panose="020B0502040204020203" pitchFamily="34" charset="0"/>
                <a:cs typeface="Segoe UI" panose="020B0502040204020203" pitchFamily="34" charset="0"/>
              </a:rPr>
              <a:t>LeCun</a:t>
            </a: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- 2016)</a:t>
            </a:r>
            <a:endParaRPr lang="en-US" sz="2800" dirty="0"/>
          </a:p>
        </p:txBody>
      </p:sp>
    </p:spTree>
    <p:extLst>
      <p:ext uri="{BB962C8B-B14F-4D97-AF65-F5344CB8AC3E}">
        <p14:creationId xmlns:p14="http://schemas.microsoft.com/office/powerpoint/2010/main" val="4117655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5913120" y="6324600"/>
            <a:ext cx="6278880" cy="400110"/>
          </a:xfrm>
          <a:prstGeom prst="rect">
            <a:avLst/>
          </a:prstGeom>
          <a:noFill/>
        </p:spPr>
        <p:txBody>
          <a:bodyPr wrap="square" rtlCol="0">
            <a:spAutoFit/>
          </a:bodyPr>
          <a:lstStyle/>
          <a:p>
            <a:pPr algn="r"/>
            <a:r>
              <a:rPr lang="vi-VN" sz="2000" dirty="0">
                <a:solidFill>
                  <a:schemeClr val="bg2">
                    <a:lumMod val="25000"/>
                  </a:schemeClr>
                </a:solidFill>
              </a:rPr>
              <a:t>Finn et al., NIPS 2016</a:t>
            </a:r>
            <a:endParaRPr lang="en-US" sz="2000" dirty="0">
              <a:solidFill>
                <a:schemeClr val="bg2">
                  <a:lumMod val="25000"/>
                </a:schemeClr>
              </a:solidFill>
            </a:endParaRPr>
          </a:p>
        </p:txBody>
      </p:sp>
    </p:spTree>
    <p:extLst>
      <p:ext uri="{BB962C8B-B14F-4D97-AF65-F5344CB8AC3E}">
        <p14:creationId xmlns:p14="http://schemas.microsoft.com/office/powerpoint/2010/main" val="318443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663875"/>
            <a:ext cx="12192000" cy="1323439"/>
          </a:xfrm>
          <a:prstGeom prst="rect">
            <a:avLst/>
          </a:prstGeom>
        </p:spPr>
        <p:txBody>
          <a:bodyPr wrap="square">
            <a:spAutoFit/>
          </a:bodyPr>
          <a:lstStyle/>
          <a:p>
            <a:pPr algn="ctr"/>
            <a:r>
              <a:rPr lang="en-US" sz="4000" b="1" dirty="0">
                <a:latin typeface="CMUSerif-Roman"/>
              </a:rPr>
              <a:t>Forces us to learn to work with high-dimensional, complicated probability distributions</a:t>
            </a:r>
            <a:endParaRPr lang="en-US" sz="4000" b="1" dirty="0"/>
          </a:p>
        </p:txBody>
      </p:sp>
    </p:spTree>
    <p:extLst>
      <p:ext uri="{BB962C8B-B14F-4D97-AF65-F5344CB8AC3E}">
        <p14:creationId xmlns:p14="http://schemas.microsoft.com/office/powerpoint/2010/main" val="8661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 y="2779751"/>
            <a:ext cx="12192000" cy="1107996"/>
          </a:xfrm>
          <a:prstGeom prst="rect">
            <a:avLst/>
          </a:prstGeom>
          <a:noFill/>
        </p:spPr>
        <p:txBody>
          <a:bodyPr wrap="square" rtlCol="0">
            <a:spAutoFit/>
          </a:bodyPr>
          <a:lstStyle/>
          <a:p>
            <a:pPr algn="ctr"/>
            <a:r>
              <a:rPr lang="en-US" sz="6600" b="1" dirty="0">
                <a:latin typeface="Calibri" panose="020F0502020204030204" pitchFamily="34" charset="0"/>
              </a:rPr>
              <a:t>How to train generative models</a:t>
            </a:r>
          </a:p>
        </p:txBody>
      </p:sp>
    </p:spTree>
    <p:extLst>
      <p:ext uri="{BB962C8B-B14F-4D97-AF65-F5344CB8AC3E}">
        <p14:creationId xmlns:p14="http://schemas.microsoft.com/office/powerpoint/2010/main" val="2575776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15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Taxonomy of Generative Models</a:t>
            </a:r>
          </a:p>
        </p:txBody>
      </p:sp>
      <p:pic>
        <p:nvPicPr>
          <p:cNvPr id="5" name="Picture 4"/>
          <p:cNvPicPr>
            <a:picLocks noChangeAspect="1"/>
          </p:cNvPicPr>
          <p:nvPr/>
        </p:nvPicPr>
        <p:blipFill>
          <a:blip r:embed="rId3"/>
          <a:stretch>
            <a:fillRect/>
          </a:stretch>
        </p:blipFill>
        <p:spPr>
          <a:xfrm>
            <a:off x="1168403" y="840889"/>
            <a:ext cx="9162713" cy="5732298"/>
          </a:xfrm>
          <a:prstGeom prst="rect">
            <a:avLst/>
          </a:prstGeom>
        </p:spPr>
      </p:pic>
      <p:sp>
        <p:nvSpPr>
          <p:cNvPr id="6" name="TextBox 5"/>
          <p:cNvSpPr txBox="1"/>
          <p:nvPr/>
        </p:nvSpPr>
        <p:spPr>
          <a:xfrm>
            <a:off x="-12700" y="2424151"/>
            <a:ext cx="12192000" cy="2154436"/>
          </a:xfrm>
          <a:prstGeom prst="rect">
            <a:avLst/>
          </a:prstGeom>
          <a:solidFill>
            <a:schemeClr val="accent1">
              <a:lumMod val="50000"/>
              <a:alpha val="71000"/>
            </a:schemeClr>
          </a:solidFill>
        </p:spPr>
        <p:txBody>
          <a:bodyPr wrap="square" rtlCol="0">
            <a:spAutoFit/>
          </a:bodyPr>
          <a:lstStyle/>
          <a:p>
            <a:pPr algn="ctr">
              <a:spcBef>
                <a:spcPts val="1800"/>
              </a:spcBef>
              <a:spcAft>
                <a:spcPts val="1800"/>
              </a:spcAft>
            </a:pPr>
            <a:endParaRPr lang="en-US" b="1" dirty="0">
              <a:solidFill>
                <a:srgbClr val="FFFF00"/>
              </a:solidFill>
              <a:latin typeface="Calibri" panose="020F0502020204030204" pitchFamily="34" charset="0"/>
            </a:endParaRPr>
          </a:p>
          <a:p>
            <a:pPr algn="ctr"/>
            <a:r>
              <a:rPr lang="en-US" sz="6600" b="1" dirty="0">
                <a:solidFill>
                  <a:srgbClr val="FFFF00"/>
                </a:solidFill>
                <a:latin typeface="Calibri" panose="020F0502020204030204" pitchFamily="34" charset="0"/>
              </a:rPr>
              <a:t>Why study GANs?</a:t>
            </a:r>
          </a:p>
          <a:p>
            <a:pPr algn="ctr">
              <a:spcBef>
                <a:spcPts val="1800"/>
              </a:spcBef>
              <a:spcAft>
                <a:spcPts val="1800"/>
              </a:spcAft>
            </a:pPr>
            <a:endParaRPr lang="en-US" b="1" dirty="0">
              <a:solidFill>
                <a:srgbClr val="FFFF00"/>
              </a:solidFill>
              <a:latin typeface="Calibri" panose="020F0502020204030204" pitchFamily="34" charset="0"/>
            </a:endParaRPr>
          </a:p>
        </p:txBody>
      </p:sp>
    </p:spTree>
    <p:extLst>
      <p:ext uri="{BB962C8B-B14F-4D97-AF65-F5344CB8AC3E}">
        <p14:creationId xmlns:p14="http://schemas.microsoft.com/office/powerpoint/2010/main" val="133318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38943"/>
            <a:ext cx="12192000" cy="4180114"/>
          </a:xfrm>
          <a:prstGeom prst="rect">
            <a:avLst/>
          </a:prstGeom>
        </p:spPr>
      </p:pic>
    </p:spTree>
    <p:extLst>
      <p:ext uri="{BB962C8B-B14F-4D97-AF65-F5344CB8AC3E}">
        <p14:creationId xmlns:p14="http://schemas.microsoft.com/office/powerpoint/2010/main" val="3183006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190" y="-160421"/>
            <a:ext cx="9310255" cy="6400800"/>
          </a:xfrm>
          <a:prstGeom prst="rect">
            <a:avLst/>
          </a:prstGeom>
        </p:spPr>
      </p:pic>
      <p:sp>
        <p:nvSpPr>
          <p:cNvPr id="3" name="Rectangle 2"/>
          <p:cNvSpPr/>
          <p:nvPr/>
        </p:nvSpPr>
        <p:spPr>
          <a:xfrm>
            <a:off x="0" y="6055713"/>
            <a:ext cx="12192000" cy="400110"/>
          </a:xfrm>
          <a:prstGeom prst="rect">
            <a:avLst/>
          </a:prstGeom>
        </p:spPr>
        <p:txBody>
          <a:bodyPr wrap="square">
            <a:spAutoFit/>
          </a:bodyPr>
          <a:lstStyle/>
          <a:p>
            <a:pPr algn="ctr"/>
            <a:r>
              <a:rPr lang="en-US" sz="2000" b="1" dirty="0"/>
              <a:t>Explosive growth — All the named GAN variants cumulatively since 2014. Credit: </a:t>
            </a:r>
            <a:r>
              <a:rPr lang="en-US" sz="2000" b="1" dirty="0">
                <a:hlinkClick r:id="rId4"/>
              </a:rPr>
              <a:t>Bruno </a:t>
            </a:r>
            <a:r>
              <a:rPr lang="en-US" sz="2000" b="1" dirty="0" err="1">
                <a:hlinkClick r:id="rId4"/>
              </a:rPr>
              <a:t>Gavranović</a:t>
            </a:r>
            <a:endParaRPr lang="en-US" sz="2000" b="1" dirty="0"/>
          </a:p>
        </p:txBody>
      </p:sp>
      <p:sp>
        <p:nvSpPr>
          <p:cNvPr id="4" name="TextBox 3"/>
          <p:cNvSpPr txBox="1"/>
          <p:nvPr/>
        </p:nvSpPr>
        <p:spPr>
          <a:xfrm>
            <a:off x="-12700" y="2424151"/>
            <a:ext cx="12192000" cy="2154436"/>
          </a:xfrm>
          <a:prstGeom prst="rect">
            <a:avLst/>
          </a:prstGeom>
          <a:solidFill>
            <a:schemeClr val="accent1">
              <a:lumMod val="50000"/>
              <a:alpha val="71000"/>
            </a:schemeClr>
          </a:solidFill>
        </p:spPr>
        <p:txBody>
          <a:bodyPr wrap="square" rtlCol="0">
            <a:spAutoFit/>
          </a:bodyPr>
          <a:lstStyle/>
          <a:p>
            <a:pPr algn="ctr">
              <a:spcBef>
                <a:spcPts val="1800"/>
              </a:spcBef>
              <a:spcAft>
                <a:spcPts val="1800"/>
              </a:spcAft>
            </a:pPr>
            <a:endParaRPr lang="en-US" b="1" dirty="0">
              <a:solidFill>
                <a:srgbClr val="FFFF00"/>
              </a:solidFill>
              <a:latin typeface="Calibri" panose="020F0502020204030204" pitchFamily="34" charset="0"/>
            </a:endParaRPr>
          </a:p>
          <a:p>
            <a:pPr algn="ctr"/>
            <a:r>
              <a:rPr lang="vi-VN" sz="6600" b="1" dirty="0">
                <a:solidFill>
                  <a:srgbClr val="FFFF00"/>
                </a:solidFill>
                <a:latin typeface="Calibri" panose="020F0502020204030204" pitchFamily="34" charset="0"/>
              </a:rPr>
              <a:t>How GANs work?</a:t>
            </a:r>
            <a:endParaRPr lang="en-US" sz="6600" b="1" dirty="0">
              <a:solidFill>
                <a:srgbClr val="FFFF00"/>
              </a:solidFill>
              <a:latin typeface="Calibri" panose="020F0502020204030204" pitchFamily="34" charset="0"/>
            </a:endParaRPr>
          </a:p>
          <a:p>
            <a:pPr algn="ctr">
              <a:spcBef>
                <a:spcPts val="1800"/>
              </a:spcBef>
              <a:spcAft>
                <a:spcPts val="1800"/>
              </a:spcAft>
            </a:pPr>
            <a:endParaRPr lang="en-US" b="1" dirty="0">
              <a:solidFill>
                <a:srgbClr val="FFFF00"/>
              </a:solidFill>
              <a:latin typeface="Calibri" panose="020F0502020204030204" pitchFamily="34" charset="0"/>
            </a:endParaRPr>
          </a:p>
        </p:txBody>
      </p:sp>
    </p:spTree>
    <p:extLst>
      <p:ext uri="{BB962C8B-B14F-4D97-AF65-F5344CB8AC3E}">
        <p14:creationId xmlns:p14="http://schemas.microsoft.com/office/powerpoint/2010/main" val="22471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a:t>
            </a:r>
            <a:r>
              <a:rPr lang="vi-VN" sz="4000" dirty="0">
                <a:solidFill>
                  <a:srgbClr val="0070C0"/>
                </a:solidFill>
                <a:latin typeface="Segoe UI" panose="020B0502040204020203" pitchFamily="34" charset="0"/>
                <a:cs typeface="Segoe UI" panose="020B0502040204020203" pitchFamily="34" charset="0"/>
              </a:rPr>
              <a:t>’s main</a:t>
            </a:r>
            <a:r>
              <a:rPr lang="en-US" sz="4000" dirty="0">
                <a:solidFill>
                  <a:srgbClr val="0070C0"/>
                </a:solidFill>
                <a:latin typeface="Segoe UI" panose="020B0502040204020203" pitchFamily="34" charset="0"/>
                <a:cs typeface="Segoe UI" panose="020B0502040204020203" pitchFamily="34" charset="0"/>
              </a:rPr>
              <a:t> </a:t>
            </a:r>
            <a:r>
              <a:rPr lang="vi-VN" sz="4000" dirty="0">
                <a:solidFill>
                  <a:srgbClr val="0070C0"/>
                </a:solidFill>
                <a:latin typeface="Segoe UI" panose="020B0502040204020203" pitchFamily="34" charset="0"/>
                <a:cs typeface="Segoe UI" panose="020B0502040204020203" pitchFamily="34" charset="0"/>
              </a:rPr>
              <a:t>i</a:t>
            </a:r>
            <a:r>
              <a:rPr lang="en-US" sz="4000" dirty="0" err="1">
                <a:solidFill>
                  <a:srgbClr val="0070C0"/>
                </a:solidFill>
                <a:latin typeface="Segoe UI" panose="020B0502040204020203" pitchFamily="34" charset="0"/>
                <a:cs typeface="Segoe UI" panose="020B0502040204020203" pitchFamily="34" charset="0"/>
              </a:rPr>
              <a:t>dea</a:t>
            </a:r>
            <a:endParaRPr lang="en-US" sz="4000" dirty="0">
              <a:solidFill>
                <a:srgbClr val="0070C0"/>
              </a:solidFill>
              <a:latin typeface="Segoe UI" panose="020B0502040204020203" pitchFamily="34" charset="0"/>
              <a:cs typeface="Segoe UI" panose="020B0502040204020203" pitchFamily="34" charset="0"/>
            </a:endParaRPr>
          </a:p>
        </p:txBody>
      </p:sp>
      <p:sp>
        <p:nvSpPr>
          <p:cNvPr id="12" name="Rectangle 11"/>
          <p:cNvSpPr/>
          <p:nvPr/>
        </p:nvSpPr>
        <p:spPr>
          <a:xfrm>
            <a:off x="978570" y="956339"/>
            <a:ext cx="10090484" cy="1365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68" y="956339"/>
            <a:ext cx="1365756" cy="1365756"/>
          </a:xfrm>
          <a:prstGeom prst="rect">
            <a:avLst/>
          </a:prstGeom>
        </p:spPr>
      </p:pic>
      <p:sp>
        <p:nvSpPr>
          <p:cNvPr id="14" name="TextBox 13"/>
          <p:cNvSpPr txBox="1"/>
          <p:nvPr/>
        </p:nvSpPr>
        <p:spPr>
          <a:xfrm>
            <a:off x="1925054" y="1148843"/>
            <a:ext cx="8422105" cy="584775"/>
          </a:xfrm>
          <a:prstGeom prst="rect">
            <a:avLst/>
          </a:prstGeom>
          <a:noFill/>
        </p:spPr>
        <p:txBody>
          <a:bodyPr wrap="square" rtlCol="0">
            <a:spAutoFit/>
          </a:bodyPr>
          <a:lstStyle/>
          <a:p>
            <a:pPr algn="ctr"/>
            <a:r>
              <a:rPr lang="en-US" sz="3200" dirty="0">
                <a:solidFill>
                  <a:schemeClr val="bg1"/>
                </a:solidFill>
              </a:rPr>
              <a:t>Want to generate high-resolution natural images</a:t>
            </a:r>
          </a:p>
        </p:txBody>
      </p:sp>
      <p:sp>
        <p:nvSpPr>
          <p:cNvPr id="15" name="TextBox 14"/>
          <p:cNvSpPr txBox="1"/>
          <p:nvPr/>
        </p:nvSpPr>
        <p:spPr>
          <a:xfrm>
            <a:off x="1925054" y="1653408"/>
            <a:ext cx="8614611" cy="400110"/>
          </a:xfrm>
          <a:prstGeom prst="rect">
            <a:avLst/>
          </a:prstGeom>
          <a:noFill/>
        </p:spPr>
        <p:txBody>
          <a:bodyPr wrap="square" rtlCol="0">
            <a:spAutoFit/>
          </a:bodyPr>
          <a:lstStyle/>
          <a:p>
            <a:pPr algn="ctr"/>
            <a:r>
              <a:rPr lang="en-US" sz="2000" dirty="0">
                <a:solidFill>
                  <a:srgbClr val="FFFF00"/>
                </a:solidFill>
              </a:rPr>
              <a:t>(Want to sample from complex, high-dimensional training distribution)</a:t>
            </a:r>
          </a:p>
        </p:txBody>
      </p:sp>
      <p:sp>
        <p:nvSpPr>
          <p:cNvPr id="17" name="Rectangle 16"/>
          <p:cNvSpPr/>
          <p:nvPr/>
        </p:nvSpPr>
        <p:spPr>
          <a:xfrm>
            <a:off x="1130970" y="2600647"/>
            <a:ext cx="10090484" cy="1365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077454" y="2793151"/>
            <a:ext cx="8422105" cy="584775"/>
          </a:xfrm>
          <a:prstGeom prst="rect">
            <a:avLst/>
          </a:prstGeom>
          <a:noFill/>
        </p:spPr>
        <p:txBody>
          <a:bodyPr wrap="square" rtlCol="0">
            <a:spAutoFit/>
          </a:bodyPr>
          <a:lstStyle/>
          <a:p>
            <a:pPr algn="ctr"/>
            <a:r>
              <a:rPr lang="en-US" sz="3200" dirty="0">
                <a:solidFill>
                  <a:schemeClr val="bg1"/>
                </a:solidFill>
              </a:rPr>
              <a:t>Try to learn P(X)</a:t>
            </a:r>
          </a:p>
        </p:txBody>
      </p:sp>
      <p:sp>
        <p:nvSpPr>
          <p:cNvPr id="19" name="TextBox 18"/>
          <p:cNvSpPr txBox="1"/>
          <p:nvPr/>
        </p:nvSpPr>
        <p:spPr>
          <a:xfrm>
            <a:off x="2077454" y="3297716"/>
            <a:ext cx="8614611" cy="400110"/>
          </a:xfrm>
          <a:prstGeom prst="rect">
            <a:avLst/>
          </a:prstGeom>
          <a:noFill/>
        </p:spPr>
        <p:txBody>
          <a:bodyPr wrap="square" rtlCol="0">
            <a:spAutoFit/>
          </a:bodyPr>
          <a:lstStyle/>
          <a:p>
            <a:pPr algn="ctr"/>
            <a:r>
              <a:rPr lang="en-US" sz="2000" dirty="0">
                <a:solidFill>
                  <a:srgbClr val="FFFF00"/>
                </a:solidFill>
              </a:rPr>
              <a:t>(just sample from it)</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7476" y="2532245"/>
            <a:ext cx="1483894" cy="1483894"/>
          </a:xfrm>
          <a:prstGeom prst="rect">
            <a:avLst/>
          </a:prstGeom>
        </p:spPr>
      </p:pic>
      <p:sp>
        <p:nvSpPr>
          <p:cNvPr id="22" name="Rectangle 21"/>
          <p:cNvSpPr/>
          <p:nvPr/>
        </p:nvSpPr>
        <p:spPr>
          <a:xfrm>
            <a:off x="954508" y="4301118"/>
            <a:ext cx="10090484" cy="1365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900992" y="4285076"/>
            <a:ext cx="8791073" cy="1384995"/>
          </a:xfrm>
          <a:prstGeom prst="rect">
            <a:avLst/>
          </a:prstGeom>
          <a:noFill/>
        </p:spPr>
        <p:txBody>
          <a:bodyPr wrap="square" rtlCol="0">
            <a:spAutoFit/>
          </a:bodyPr>
          <a:lstStyle/>
          <a:p>
            <a:pPr algn="ctr"/>
            <a:r>
              <a:rPr lang="en-US" sz="2800" dirty="0">
                <a:solidFill>
                  <a:schemeClr val="bg1"/>
                </a:solidFill>
              </a:rPr>
              <a:t>It’s hard to design a model that can capture all of the complexity of the data while still maintaining computational tractability</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589" y="4261557"/>
            <a:ext cx="1428835" cy="1428835"/>
          </a:xfrm>
          <a:prstGeom prst="rect">
            <a:avLst/>
          </a:prstGeom>
        </p:spPr>
      </p:pic>
      <p:sp>
        <p:nvSpPr>
          <p:cNvPr id="27" name="TextBox 26"/>
          <p:cNvSpPr txBox="1"/>
          <p:nvPr/>
        </p:nvSpPr>
        <p:spPr>
          <a:xfrm>
            <a:off x="-12700" y="2263731"/>
            <a:ext cx="12192000" cy="2123658"/>
          </a:xfrm>
          <a:prstGeom prst="rect">
            <a:avLst/>
          </a:prstGeom>
          <a:solidFill>
            <a:schemeClr val="accent1">
              <a:lumMod val="50000"/>
              <a:alpha val="71000"/>
            </a:schemeClr>
          </a:solidFill>
        </p:spPr>
        <p:txBody>
          <a:bodyPr wrap="square" rtlCol="0">
            <a:spAutoFit/>
          </a:bodyPr>
          <a:lstStyle/>
          <a:p>
            <a:pPr algn="ctr"/>
            <a:r>
              <a:rPr lang="en-US" sz="6600" b="1" dirty="0">
                <a:solidFill>
                  <a:srgbClr val="FFFF00"/>
                </a:solidFill>
                <a:latin typeface="Calibri" panose="020F0502020204030204" pitchFamily="34" charset="0"/>
              </a:rPr>
              <a:t>Why not</a:t>
            </a:r>
          </a:p>
          <a:p>
            <a:pPr algn="ctr"/>
            <a:r>
              <a:rPr lang="en-US" sz="6600" b="1" dirty="0">
                <a:solidFill>
                  <a:srgbClr val="FFFF00"/>
                </a:solidFill>
                <a:latin typeface="Calibri" panose="020F0502020204030204" pitchFamily="34" charset="0"/>
              </a:rPr>
              <a:t>directly generate samples</a:t>
            </a:r>
          </a:p>
        </p:txBody>
      </p:sp>
    </p:spTree>
    <p:extLst>
      <p:ext uri="{BB962C8B-B14F-4D97-AF65-F5344CB8AC3E}">
        <p14:creationId xmlns:p14="http://schemas.microsoft.com/office/powerpoint/2010/main" val="188739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a:t>
            </a:r>
            <a:r>
              <a:rPr lang="vi-VN" sz="4000" dirty="0">
                <a:solidFill>
                  <a:srgbClr val="0070C0"/>
                </a:solidFill>
                <a:latin typeface="Segoe UI" panose="020B0502040204020203" pitchFamily="34" charset="0"/>
                <a:cs typeface="Segoe UI" panose="020B0502040204020203" pitchFamily="34" charset="0"/>
              </a:rPr>
              <a:t>main i</a:t>
            </a:r>
            <a:r>
              <a:rPr lang="en-US" sz="4000" dirty="0" err="1">
                <a:solidFill>
                  <a:srgbClr val="0070C0"/>
                </a:solidFill>
                <a:latin typeface="Segoe UI" panose="020B0502040204020203" pitchFamily="34" charset="0"/>
                <a:cs typeface="Segoe UI" panose="020B0502040204020203" pitchFamily="34" charset="0"/>
              </a:rPr>
              <a:t>dea</a:t>
            </a:r>
            <a:endParaRPr lang="en-US" sz="4000" dirty="0">
              <a:solidFill>
                <a:srgbClr val="0070C0"/>
              </a:solidFill>
              <a:latin typeface="Segoe UI" panose="020B0502040204020203" pitchFamily="34" charset="0"/>
              <a:cs typeface="Segoe UI" panose="020B0502040204020203" pitchFamily="34" charset="0"/>
            </a:endParaRPr>
          </a:p>
        </p:txBody>
      </p:sp>
      <p:sp>
        <p:nvSpPr>
          <p:cNvPr id="12" name="Rectangle 11"/>
          <p:cNvSpPr/>
          <p:nvPr/>
        </p:nvSpPr>
        <p:spPr>
          <a:xfrm>
            <a:off x="978570" y="828003"/>
            <a:ext cx="10090484" cy="1365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668" y="828003"/>
            <a:ext cx="1365756" cy="1365756"/>
          </a:xfrm>
          <a:prstGeom prst="rect">
            <a:avLst/>
          </a:prstGeom>
        </p:spPr>
      </p:pic>
      <p:sp>
        <p:nvSpPr>
          <p:cNvPr id="14" name="TextBox 13"/>
          <p:cNvSpPr txBox="1"/>
          <p:nvPr/>
        </p:nvSpPr>
        <p:spPr>
          <a:xfrm>
            <a:off x="1925054" y="1196969"/>
            <a:ext cx="8767011" cy="584775"/>
          </a:xfrm>
          <a:prstGeom prst="rect">
            <a:avLst/>
          </a:prstGeom>
          <a:noFill/>
        </p:spPr>
        <p:txBody>
          <a:bodyPr wrap="square" rtlCol="0">
            <a:spAutoFit/>
          </a:bodyPr>
          <a:lstStyle/>
          <a:p>
            <a:pPr algn="ctr"/>
            <a:r>
              <a:rPr lang="en-US" sz="3200" dirty="0">
                <a:solidFill>
                  <a:schemeClr val="bg1"/>
                </a:solidFill>
              </a:rPr>
              <a:t>How to directly efficiently generate natural images</a:t>
            </a:r>
          </a:p>
        </p:txBody>
      </p:sp>
      <p:sp>
        <p:nvSpPr>
          <p:cNvPr id="17" name="Rectangle 16"/>
          <p:cNvSpPr/>
          <p:nvPr/>
        </p:nvSpPr>
        <p:spPr>
          <a:xfrm>
            <a:off x="1130970" y="2343975"/>
            <a:ext cx="10090484" cy="1365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580152" y="2340778"/>
            <a:ext cx="8847217" cy="584775"/>
          </a:xfrm>
          <a:prstGeom prst="rect">
            <a:avLst/>
          </a:prstGeom>
          <a:noFill/>
        </p:spPr>
        <p:txBody>
          <a:bodyPr wrap="square" rtlCol="0">
            <a:spAutoFit/>
          </a:bodyPr>
          <a:lstStyle/>
          <a:p>
            <a:r>
              <a:rPr lang="en-US" sz="3200" dirty="0">
                <a:solidFill>
                  <a:schemeClr val="bg1"/>
                </a:solidFill>
              </a:rPr>
              <a:t>Step 1. Sample from a simple distribution</a:t>
            </a: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67476" y="2275573"/>
            <a:ext cx="1483894" cy="1483894"/>
          </a:xfrm>
          <a:prstGeom prst="rect">
            <a:avLst/>
          </a:prstGeom>
        </p:spPr>
      </p:pic>
      <p:sp>
        <p:nvSpPr>
          <p:cNvPr id="16" name="TextBox 15"/>
          <p:cNvSpPr txBox="1"/>
          <p:nvPr/>
        </p:nvSpPr>
        <p:spPr>
          <a:xfrm>
            <a:off x="1580151" y="2827461"/>
            <a:ext cx="8847217" cy="584775"/>
          </a:xfrm>
          <a:prstGeom prst="rect">
            <a:avLst/>
          </a:prstGeom>
          <a:noFill/>
        </p:spPr>
        <p:txBody>
          <a:bodyPr wrap="square" rtlCol="0">
            <a:spAutoFit/>
          </a:bodyPr>
          <a:lstStyle/>
          <a:p>
            <a:r>
              <a:rPr lang="en-US" sz="3200" dirty="0">
                <a:solidFill>
                  <a:schemeClr val="bg1"/>
                </a:solidFill>
              </a:rPr>
              <a:t>Step 2. Learn transformation to training distribution</a:t>
            </a:r>
          </a:p>
        </p:txBody>
      </p:sp>
      <p:sp>
        <p:nvSpPr>
          <p:cNvPr id="20" name="Rectangle 19"/>
          <p:cNvSpPr/>
          <p:nvPr/>
        </p:nvSpPr>
        <p:spPr>
          <a:xfrm>
            <a:off x="970550" y="3867983"/>
            <a:ext cx="10090484" cy="1365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648" y="3867983"/>
            <a:ext cx="1365756" cy="1365756"/>
          </a:xfrm>
          <a:prstGeom prst="rect">
            <a:avLst/>
          </a:prstGeom>
        </p:spPr>
      </p:pic>
      <p:sp>
        <p:nvSpPr>
          <p:cNvPr id="25" name="TextBox 24"/>
          <p:cNvSpPr txBox="1"/>
          <p:nvPr/>
        </p:nvSpPr>
        <p:spPr>
          <a:xfrm>
            <a:off x="1917034" y="4236949"/>
            <a:ext cx="8911387" cy="523220"/>
          </a:xfrm>
          <a:prstGeom prst="rect">
            <a:avLst/>
          </a:prstGeom>
          <a:noFill/>
        </p:spPr>
        <p:txBody>
          <a:bodyPr wrap="square" rtlCol="0">
            <a:spAutoFit/>
          </a:bodyPr>
          <a:lstStyle/>
          <a:p>
            <a:pPr algn="ctr"/>
            <a:r>
              <a:rPr lang="en-US" sz="2800" dirty="0">
                <a:solidFill>
                  <a:schemeClr val="bg1"/>
                </a:solidFill>
              </a:rPr>
              <a:t>What can we use to represent this complex transformation?</a:t>
            </a:r>
          </a:p>
        </p:txBody>
      </p:sp>
      <p:sp>
        <p:nvSpPr>
          <p:cNvPr id="28" name="Rectangle 27"/>
          <p:cNvSpPr/>
          <p:nvPr/>
        </p:nvSpPr>
        <p:spPr>
          <a:xfrm>
            <a:off x="1155034" y="5367893"/>
            <a:ext cx="10090484" cy="136575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91540" y="5299491"/>
            <a:ext cx="1483894" cy="1483894"/>
          </a:xfrm>
          <a:prstGeom prst="rect">
            <a:avLst/>
          </a:prstGeom>
        </p:spPr>
      </p:pic>
      <p:sp>
        <p:nvSpPr>
          <p:cNvPr id="31" name="TextBox 30"/>
          <p:cNvSpPr txBox="1"/>
          <p:nvPr/>
        </p:nvSpPr>
        <p:spPr>
          <a:xfrm>
            <a:off x="1592183" y="5710257"/>
            <a:ext cx="8847217" cy="707886"/>
          </a:xfrm>
          <a:prstGeom prst="rect">
            <a:avLst/>
          </a:prstGeom>
          <a:noFill/>
        </p:spPr>
        <p:txBody>
          <a:bodyPr wrap="square" rtlCol="0">
            <a:spAutoFit/>
          </a:bodyPr>
          <a:lstStyle/>
          <a:p>
            <a:pPr algn="ctr"/>
            <a:r>
              <a:rPr lang="en-US" sz="4000" dirty="0">
                <a:solidFill>
                  <a:schemeClr val="bg1"/>
                </a:solidFill>
              </a:rPr>
              <a:t>A Neural Network</a:t>
            </a:r>
          </a:p>
        </p:txBody>
      </p:sp>
    </p:spTree>
    <p:extLst>
      <p:ext uri="{BB962C8B-B14F-4D97-AF65-F5344CB8AC3E}">
        <p14:creationId xmlns:p14="http://schemas.microsoft.com/office/powerpoint/2010/main" val="3804793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15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Discriminative Models &amp; </a:t>
            </a:r>
            <a:r>
              <a:rPr lang="vi-VN" sz="4000" dirty="0">
                <a:solidFill>
                  <a:srgbClr val="0070C0"/>
                </a:solidFill>
                <a:latin typeface="Segoe UI" panose="020B0502040204020203" pitchFamily="34" charset="0"/>
                <a:cs typeface="Segoe UI" panose="020B0502040204020203" pitchFamily="34" charset="0"/>
              </a:rPr>
              <a:t>Supervised Learning</a:t>
            </a:r>
            <a:endParaRPr lang="en-US" sz="4000" dirty="0">
              <a:solidFill>
                <a:srgbClr val="0070C0"/>
              </a:solidFill>
              <a:latin typeface="Segoe UI" panose="020B0502040204020203" pitchFamily="34" charset="0"/>
              <a:cs typeface="Segoe UI" panose="020B0502040204020203" pitchFamily="34" charset="0"/>
            </a:endParaRPr>
          </a:p>
        </p:txBody>
      </p:sp>
      <mc:AlternateContent xmlns:mc="http://schemas.openxmlformats.org/markup-compatibility/2006">
        <mc:Choice xmlns:a14="http://schemas.microsoft.com/office/drawing/2010/main" Requires="a14">
          <p:sp>
            <p:nvSpPr>
              <p:cNvPr id="3" name="Content Placeholder 2"/>
              <p:cNvSpPr txBox="1">
                <a:spLocks/>
              </p:cNvSpPr>
              <p:nvPr/>
            </p:nvSpPr>
            <p:spPr>
              <a:xfrm>
                <a:off x="732970" y="939223"/>
                <a:ext cx="10754984" cy="5627829"/>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Given a learning set </a:t>
                </a:r>
                <a14:m>
                  <m:oMath xmlns:m="http://schemas.openxmlformats.org/officeDocument/2006/math">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𝐷</m:t>
                    </m:r>
                  </m:oMath>
                </a14:m>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which i.id sampled from an known joint distribution </a:t>
                </a:r>
                <a14:m>
                  <m:oMath xmlns:m="http://schemas.openxmlformats.org/officeDocument/2006/math">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𝑃</m:t>
                    </m:r>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𝑋𝑌</m:t>
                    </m:r>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oMath>
                </a14:m>
                <a:endPar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a:p>
                <a:pPr indent="290513" algn="just" defTabSz="914363">
                  <a:spcBef>
                    <a:spcPts val="600"/>
                  </a:spcBef>
                  <a:spcAft>
                    <a:spcPts val="1200"/>
                  </a:spcAft>
                  <a:buSzPct val="90000"/>
                  <a:buBlip>
                    <a:blip r:embed="rId3"/>
                  </a:buBlip>
                  <a:defRPr/>
                </a:pPr>
                <a:r>
                  <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Discriminative Model: assume some functional form for </a:t>
                </a:r>
                <a14:m>
                  <m:oMath xmlns:m="http://schemas.openxmlformats.org/officeDocument/2006/math">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𝑃</m:t>
                    </m:r>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𝑌</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𝑋</m:t>
                    </m:r>
                    <m:r>
                      <a:rPr lang="en-US" sz="280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oMath>
                </a14:m>
                <a:endPar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a:p>
                <a:pPr indent="290513" algn="just" defTabSz="914363">
                  <a:spcBef>
                    <a:spcPts val="600"/>
                  </a:spcBef>
                  <a:spcAft>
                    <a:spcPts val="1200"/>
                  </a:spcAft>
                  <a:buSzPct val="90000"/>
                  <a:buBlip>
                    <a:blip r:embed="rId3"/>
                  </a:buBlip>
                  <a:defRPr/>
                </a:pP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Supervised Learning: try to learn </a:t>
                </a:r>
                <a14:m>
                  <m:oMath xmlns:m="http://schemas.openxmlformats.org/officeDocument/2006/math">
                    <m:acc>
                      <m:accPr>
                        <m:chr m:val="̂"/>
                        <m:ctrlPr>
                          <a:rPr lang="en-US" sz="280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ctrlPr>
                      </m:accPr>
                      <m:e>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𝑃</m:t>
                        </m:r>
                      </m:e>
                    </m:acc>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𝑌</m:t>
                    </m:r>
                    <m:r>
                      <a:rPr lang="en-US" sz="2800"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sz="2800"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𝑋</m:t>
                    </m:r>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oMath>
                </a14:m>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from </a:t>
                </a:r>
                <a14:m>
                  <m:oMath xmlns:m="http://schemas.openxmlformats.org/officeDocument/2006/math">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𝐷</m:t>
                    </m:r>
                  </m:oMath>
                </a14:m>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by minimizing some loss function </a:t>
                </a:r>
                <a14:m>
                  <m:oMath xmlns:m="http://schemas.openxmlformats.org/officeDocument/2006/math">
                    <m:r>
                      <a:rPr lang="en-US" sz="280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ℒ</m:t>
                    </m:r>
                  </m:oMath>
                </a14:m>
                <a:endPar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a:p>
                <a:pPr indent="290513" algn="just" defTabSz="914363">
                  <a:spcBef>
                    <a:spcPts val="600"/>
                  </a:spcBef>
                  <a:spcAft>
                    <a:spcPts val="1200"/>
                  </a:spcAft>
                  <a:buSzPct val="90000"/>
                  <a:buBlip>
                    <a:blip r:embed="rId3"/>
                  </a:buBlip>
                  <a:defRPr/>
                </a:pP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Using learned model to make predictions:</a:t>
                </a:r>
                <a:endParaRPr lang="en-US" sz="2800" dirty="0">
                  <a:gradFill>
                    <a:gsLst>
                      <a:gs pos="0">
                        <a:schemeClr val="tx1"/>
                      </a:gs>
                      <a:gs pos="86000">
                        <a:schemeClr val="tx1"/>
                      </a:gs>
                    </a:gsLst>
                    <a:lin ang="5400000" scaled="0"/>
                  </a:gradFill>
                  <a:latin typeface="Segoe UI" panose="020B0502040204020203" pitchFamily="34" charset="0"/>
                  <a:ea typeface="Cambria Math" panose="02040503050406030204" pitchFamily="18" charset="0"/>
                  <a:cs typeface="Segoe UI" panose="020B0502040204020203" pitchFamily="34" charset="0"/>
                </a:endParaRPr>
              </a:p>
              <a:p>
                <a:pPr algn="ctr" defTabSz="914363">
                  <a:spcBef>
                    <a:spcPts val="600"/>
                  </a:spcBef>
                  <a:spcAft>
                    <a:spcPts val="1200"/>
                  </a:spcAft>
                  <a:buSzPct val="90000"/>
                  <a:defRPr/>
                </a:pPr>
                <a14:m>
                  <m:oMath xmlns:m="http://schemas.openxmlformats.org/officeDocument/2006/math">
                    <m:r>
                      <a:rPr lang="vi-VN" sz="280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𝜑</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 </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𝒳</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𝒴</m:t>
                    </m:r>
                  </m:oMath>
                </a14:m>
                <a:r>
                  <a:rPr lang="vi-VN" sz="2800" dirty="0">
                    <a:gradFill>
                      <a:gsLst>
                        <a:gs pos="0">
                          <a:schemeClr val="tx1"/>
                        </a:gs>
                        <a:gs pos="86000">
                          <a:schemeClr val="tx1"/>
                        </a:gs>
                      </a:gsLst>
                      <a:lin ang="5400000" scaled="0"/>
                    </a:gradFill>
                    <a:ea typeface="Cambria Math" panose="02040503050406030204" pitchFamily="18" charset="0"/>
                    <a:cs typeface="Segoe UI" panose="020B0502040204020203" pitchFamily="34" charset="0"/>
                  </a:rPr>
                  <a:t>                 </a:t>
                </a:r>
                <a:endParaRPr lang="en-US" sz="2800" dirty="0">
                  <a:gradFill>
                    <a:gsLst>
                      <a:gs pos="0">
                        <a:schemeClr val="tx1"/>
                      </a:gs>
                      <a:gs pos="86000">
                        <a:schemeClr val="tx1"/>
                      </a:gs>
                    </a:gsLst>
                    <a:lin ang="5400000" scaled="0"/>
                  </a:gradFill>
                  <a:ea typeface="Cambria Math" panose="02040503050406030204" pitchFamily="18" charset="0"/>
                  <a:cs typeface="Segoe UI" panose="020B0502040204020203" pitchFamily="34" charset="0"/>
                </a:endParaRPr>
              </a:p>
              <a:p>
                <a:pPr algn="ctr" defTabSz="914363">
                  <a:spcBef>
                    <a:spcPts val="600"/>
                  </a:spcBef>
                  <a:spcAft>
                    <a:spcPts val="1200"/>
                  </a:spcAft>
                  <a:buSzPct val="90000"/>
                  <a:defRPr/>
                </a:pPr>
                <a14:m>
                  <m:oMath xmlns:m="http://schemas.openxmlformats.org/officeDocument/2006/math">
                    <m:r>
                      <a:rPr lang="vi-VN" sz="2800" i="1" dirty="0"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𝜑</m:t>
                    </m:r>
                    <m:r>
                      <a:rPr lang="en-US" sz="2800" b="0" i="1" dirty="0"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sz="2800" b="0" i="1" dirty="0"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𝑥</m:t>
                    </m:r>
                    <m:r>
                      <a:rPr lang="en-US" sz="2800" b="0" i="1" dirty="0"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oMath>
                </a14:m>
                <a:r>
                  <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 </a:t>
                </a:r>
                <a14:m>
                  <m:oMath xmlns:m="http://schemas.openxmlformats.org/officeDocument/2006/math">
                    <m:sSub>
                      <m:sSubPr>
                        <m:ctrlPr>
                          <a:rPr lang="vi-VN" sz="280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ctrlPr>
                      </m:sSubPr>
                      <m:e>
                        <m:r>
                          <a:rPr lang="vi-VN" sz="2800"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𝔼</m:t>
                        </m:r>
                      </m:e>
                      <m:sub>
                        <m:acc>
                          <m:accPr>
                            <m:chr m:val="̂"/>
                            <m:ctrlPr>
                              <a:rPr lang="vi-VN" sz="280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ctrlPr>
                          </m:accPr>
                          <m:e>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𝑃</m:t>
                            </m:r>
                          </m:e>
                        </m:acc>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𝑌</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𝑋</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𝑥</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sub>
                    </m:sSub>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𝑌</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m:t>
                    </m:r>
                  </m:oMath>
                </a14:m>
                <a:endParaRPr lang="en-US" sz="2000" baseline="-25000" dirty="0">
                  <a:latin typeface="Segoe UI" panose="020B0502040204020203" pitchFamily="34" charset="0"/>
                  <a:cs typeface="Segoe UI" panose="020B0502040204020203" pitchFamily="34" charset="0"/>
                </a:endParaRPr>
              </a:p>
            </p:txBody>
          </p:sp>
        </mc:Choice>
        <mc:Fallback>
          <p:sp>
            <p:nvSpPr>
              <p:cNvPr id="3" name="Content Placeholder 2"/>
              <p:cNvSpPr txBox="1">
                <a:spLocks noRot="1" noChangeAspect="1" noMove="1" noResize="1" noEditPoints="1" noAdjustHandles="1" noChangeArrowheads="1" noChangeShapeType="1" noTextEdit="1"/>
              </p:cNvSpPr>
              <p:nvPr/>
            </p:nvSpPr>
            <p:spPr>
              <a:xfrm>
                <a:off x="732970" y="939223"/>
                <a:ext cx="10754984" cy="56278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99123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main idea</a:t>
            </a:r>
          </a:p>
        </p:txBody>
      </p:sp>
      <p:sp>
        <p:nvSpPr>
          <p:cNvPr id="3" name="Rectangle 2"/>
          <p:cNvSpPr/>
          <p:nvPr/>
        </p:nvSpPr>
        <p:spPr>
          <a:xfrm>
            <a:off x="3561347" y="5342018"/>
            <a:ext cx="2967790" cy="6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Z</a:t>
            </a:r>
          </a:p>
        </p:txBody>
      </p:sp>
      <p:sp>
        <p:nvSpPr>
          <p:cNvPr id="4" name="Rounded Rectangle 3"/>
          <p:cNvSpPr/>
          <p:nvPr/>
        </p:nvSpPr>
        <p:spPr>
          <a:xfrm>
            <a:off x="3561347" y="2679032"/>
            <a:ext cx="2967790" cy="1989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GENERATOR NETWORK</a:t>
            </a:r>
          </a:p>
        </p:txBody>
      </p:sp>
      <p:pic>
        <p:nvPicPr>
          <p:cNvPr id="5" name="Picture 4"/>
          <p:cNvPicPr>
            <a:picLocks noChangeAspect="1"/>
          </p:cNvPicPr>
          <p:nvPr/>
        </p:nvPicPr>
        <p:blipFill>
          <a:blip r:embed="rId3"/>
          <a:stretch>
            <a:fillRect/>
          </a:stretch>
        </p:blipFill>
        <p:spPr>
          <a:xfrm>
            <a:off x="4402642" y="783360"/>
            <a:ext cx="1285200" cy="1186800"/>
          </a:xfrm>
          <a:prstGeom prst="rect">
            <a:avLst/>
          </a:prstGeom>
        </p:spPr>
      </p:pic>
      <p:cxnSp>
        <p:nvCxnSpPr>
          <p:cNvPr id="7" name="Straight Arrow Connector 6"/>
          <p:cNvCxnSpPr>
            <a:stCxn id="3" idx="0"/>
            <a:endCxn id="4" idx="2"/>
          </p:cNvCxnSpPr>
          <p:nvPr/>
        </p:nvCxnSpPr>
        <p:spPr>
          <a:xfrm flipV="1">
            <a:off x="5045242" y="4668253"/>
            <a:ext cx="0" cy="673765"/>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0"/>
            <a:endCxn id="5" idx="2"/>
          </p:cNvCxnSpPr>
          <p:nvPr/>
        </p:nvCxnSpPr>
        <p:spPr>
          <a:xfrm flipV="1">
            <a:off x="5045242" y="1970160"/>
            <a:ext cx="0" cy="708872"/>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6073" y="831486"/>
            <a:ext cx="3875083" cy="954107"/>
          </a:xfrm>
          <a:prstGeom prst="rect">
            <a:avLst/>
          </a:prstGeom>
          <a:noFill/>
        </p:spPr>
        <p:txBody>
          <a:bodyPr wrap="square" rtlCol="0">
            <a:spAutoFit/>
          </a:bodyPr>
          <a:lstStyle/>
          <a:p>
            <a:r>
              <a:rPr lang="en-US" sz="2800" dirty="0"/>
              <a:t>Output: Sample from training distribution </a:t>
            </a:r>
          </a:p>
        </p:txBody>
      </p:sp>
      <p:sp>
        <p:nvSpPr>
          <p:cNvPr id="11" name="TextBox 10"/>
          <p:cNvSpPr txBox="1"/>
          <p:nvPr/>
        </p:nvSpPr>
        <p:spPr>
          <a:xfrm>
            <a:off x="376073" y="5419209"/>
            <a:ext cx="3875083" cy="523220"/>
          </a:xfrm>
          <a:prstGeom prst="rect">
            <a:avLst/>
          </a:prstGeom>
          <a:noFill/>
        </p:spPr>
        <p:txBody>
          <a:bodyPr wrap="square" rtlCol="0">
            <a:spAutoFit/>
          </a:bodyPr>
          <a:lstStyle/>
          <a:p>
            <a:r>
              <a:rPr lang="en-US" sz="2800" dirty="0"/>
              <a:t>Input: Random noise</a:t>
            </a:r>
          </a:p>
        </p:txBody>
      </p:sp>
      <p:pic>
        <p:nvPicPr>
          <p:cNvPr id="12" name="Picture 11"/>
          <p:cNvPicPr>
            <a:picLocks noChangeAspect="1"/>
          </p:cNvPicPr>
          <p:nvPr/>
        </p:nvPicPr>
        <p:blipFill>
          <a:blip r:embed="rId4"/>
          <a:stretch>
            <a:fillRect/>
          </a:stretch>
        </p:blipFill>
        <p:spPr>
          <a:xfrm>
            <a:off x="7510942" y="2688893"/>
            <a:ext cx="3221226" cy="3349827"/>
          </a:xfrm>
          <a:prstGeom prst="rect">
            <a:avLst/>
          </a:prstGeom>
        </p:spPr>
      </p:pic>
      <p:pic>
        <p:nvPicPr>
          <p:cNvPr id="13" name="Picture 12"/>
          <p:cNvPicPr>
            <a:picLocks noChangeAspect="1"/>
          </p:cNvPicPr>
          <p:nvPr/>
        </p:nvPicPr>
        <p:blipFill>
          <a:blip r:embed="rId3"/>
          <a:stretch>
            <a:fillRect/>
          </a:stretch>
        </p:blipFill>
        <p:spPr>
          <a:xfrm>
            <a:off x="8272025" y="1356118"/>
            <a:ext cx="1497617" cy="1382953"/>
          </a:xfrm>
          <a:prstGeom prst="rect">
            <a:avLst/>
          </a:prstGeom>
        </p:spPr>
      </p:pic>
      <p:sp>
        <p:nvSpPr>
          <p:cNvPr id="14" name="TextBox 13"/>
          <p:cNvSpPr txBox="1"/>
          <p:nvPr/>
        </p:nvSpPr>
        <p:spPr>
          <a:xfrm>
            <a:off x="-12700" y="2263731"/>
            <a:ext cx="12192000" cy="2123658"/>
          </a:xfrm>
          <a:prstGeom prst="rect">
            <a:avLst/>
          </a:prstGeom>
          <a:solidFill>
            <a:schemeClr val="accent1">
              <a:lumMod val="50000"/>
              <a:alpha val="71000"/>
            </a:schemeClr>
          </a:solidFill>
        </p:spPr>
        <p:txBody>
          <a:bodyPr wrap="square" rtlCol="0">
            <a:spAutoFit/>
          </a:bodyPr>
          <a:lstStyle/>
          <a:p>
            <a:pPr algn="ctr"/>
            <a:r>
              <a:rPr lang="en-US" sz="6600" b="1" dirty="0">
                <a:solidFill>
                  <a:srgbClr val="FFFF00"/>
                </a:solidFill>
                <a:latin typeface="Calibri" panose="020F0502020204030204" pitchFamily="34" charset="0"/>
              </a:rPr>
              <a:t>How to</a:t>
            </a:r>
          </a:p>
          <a:p>
            <a:pPr algn="ctr"/>
            <a:r>
              <a:rPr lang="en-US" sz="6600" b="1" dirty="0">
                <a:solidFill>
                  <a:srgbClr val="FFFF00"/>
                </a:solidFill>
                <a:latin typeface="Calibri" panose="020F0502020204030204" pitchFamily="34" charset="0"/>
              </a:rPr>
              <a:t>train generator network</a:t>
            </a:r>
          </a:p>
        </p:txBody>
      </p:sp>
    </p:spTree>
    <p:extLst>
      <p:ext uri="{BB962C8B-B14F-4D97-AF65-F5344CB8AC3E}">
        <p14:creationId xmlns:p14="http://schemas.microsoft.com/office/powerpoint/2010/main" val="73429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main idea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01" y="853991"/>
            <a:ext cx="9554578" cy="5329331"/>
          </a:xfrm>
          <a:prstGeom prst="rect">
            <a:avLst/>
          </a:prstGeom>
        </p:spPr>
      </p:pic>
      <p:sp>
        <p:nvSpPr>
          <p:cNvPr id="5" name="TextBox 4"/>
          <p:cNvSpPr txBox="1"/>
          <p:nvPr/>
        </p:nvSpPr>
        <p:spPr>
          <a:xfrm>
            <a:off x="-12700" y="4044404"/>
            <a:ext cx="12192000" cy="2123658"/>
          </a:xfrm>
          <a:prstGeom prst="rect">
            <a:avLst/>
          </a:prstGeom>
          <a:solidFill>
            <a:schemeClr val="accent1">
              <a:lumMod val="50000"/>
              <a:alpha val="71000"/>
            </a:schemeClr>
          </a:solidFill>
        </p:spPr>
        <p:txBody>
          <a:bodyPr wrap="square" rtlCol="0">
            <a:spAutoFit/>
          </a:bodyPr>
          <a:lstStyle/>
          <a:p>
            <a:pPr algn="ctr"/>
            <a:r>
              <a:rPr lang="en-US" sz="6600" b="1" dirty="0">
                <a:solidFill>
                  <a:srgbClr val="FFFF00"/>
                </a:solidFill>
                <a:latin typeface="Calibri" panose="020F0502020204030204" pitchFamily="34" charset="0"/>
              </a:rPr>
              <a:t>Discriminator comes to teach Generator</a:t>
            </a:r>
          </a:p>
        </p:txBody>
      </p:sp>
    </p:spTree>
    <p:extLst>
      <p:ext uri="{BB962C8B-B14F-4D97-AF65-F5344CB8AC3E}">
        <p14:creationId xmlns:p14="http://schemas.microsoft.com/office/powerpoint/2010/main" val="417954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main idea</a:t>
            </a:r>
          </a:p>
        </p:txBody>
      </p:sp>
      <p:pic>
        <p:nvPicPr>
          <p:cNvPr id="3" name="Picture 2"/>
          <p:cNvPicPr>
            <a:picLocks noChangeAspect="1"/>
          </p:cNvPicPr>
          <p:nvPr/>
        </p:nvPicPr>
        <p:blipFill>
          <a:blip r:embed="rId3"/>
          <a:stretch>
            <a:fillRect/>
          </a:stretch>
        </p:blipFill>
        <p:spPr>
          <a:xfrm>
            <a:off x="7932820" y="1173189"/>
            <a:ext cx="3391328" cy="3495064"/>
          </a:xfrm>
          <a:prstGeom prst="rect">
            <a:avLst/>
          </a:prstGeom>
        </p:spPr>
      </p:pic>
      <p:sp>
        <p:nvSpPr>
          <p:cNvPr id="4" name="Rectangle 3"/>
          <p:cNvSpPr/>
          <p:nvPr/>
        </p:nvSpPr>
        <p:spPr>
          <a:xfrm>
            <a:off x="3561347" y="5342018"/>
            <a:ext cx="2967790" cy="641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x</a:t>
            </a:r>
          </a:p>
        </p:txBody>
      </p:sp>
      <p:sp>
        <p:nvSpPr>
          <p:cNvPr id="5" name="Rounded Rectangle 4"/>
          <p:cNvSpPr/>
          <p:nvPr/>
        </p:nvSpPr>
        <p:spPr>
          <a:xfrm>
            <a:off x="3561347" y="2679032"/>
            <a:ext cx="2967790" cy="19892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DISCRIMINATOR NETWORK</a:t>
            </a:r>
          </a:p>
        </p:txBody>
      </p:sp>
      <p:cxnSp>
        <p:nvCxnSpPr>
          <p:cNvPr id="6" name="Straight Arrow Connector 5"/>
          <p:cNvCxnSpPr>
            <a:stCxn id="4" idx="0"/>
            <a:endCxn id="5" idx="2"/>
          </p:cNvCxnSpPr>
          <p:nvPr/>
        </p:nvCxnSpPr>
        <p:spPr>
          <a:xfrm flipV="1">
            <a:off x="5045242" y="4668253"/>
            <a:ext cx="0" cy="673765"/>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5" idx="0"/>
          </p:cNvCxnSpPr>
          <p:nvPr/>
        </p:nvCxnSpPr>
        <p:spPr>
          <a:xfrm flipV="1">
            <a:off x="5045242" y="1970160"/>
            <a:ext cx="0" cy="708872"/>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596063" y="1075499"/>
            <a:ext cx="898358" cy="89835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5854" y="1155345"/>
            <a:ext cx="2486526" cy="523220"/>
          </a:xfrm>
          <a:prstGeom prst="rect">
            <a:avLst/>
          </a:prstGeom>
        </p:spPr>
        <p:txBody>
          <a:bodyPr wrap="square">
            <a:spAutoFit/>
          </a:bodyPr>
          <a:lstStyle/>
          <a:p>
            <a:r>
              <a:rPr lang="en-US" sz="2800" dirty="0"/>
              <a:t>Try to output 1</a:t>
            </a:r>
          </a:p>
        </p:txBody>
      </p:sp>
      <p:sp>
        <p:nvSpPr>
          <p:cNvPr id="12" name="Rectangle 11"/>
          <p:cNvSpPr/>
          <p:nvPr/>
        </p:nvSpPr>
        <p:spPr>
          <a:xfrm>
            <a:off x="-40105" y="5342018"/>
            <a:ext cx="4106779" cy="523220"/>
          </a:xfrm>
          <a:prstGeom prst="rect">
            <a:avLst/>
          </a:prstGeom>
        </p:spPr>
        <p:txBody>
          <a:bodyPr wrap="square">
            <a:spAutoFit/>
          </a:bodyPr>
          <a:lstStyle/>
          <a:p>
            <a:r>
              <a:rPr lang="en-US" sz="2800" dirty="0"/>
              <a:t>Input: sample from data</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983" y="4668253"/>
            <a:ext cx="1636582" cy="1636582"/>
          </a:xfrm>
          <a:prstGeom prst="rect">
            <a:avLst/>
          </a:prstGeom>
        </p:spPr>
      </p:pic>
    </p:spTree>
    <p:extLst>
      <p:ext uri="{BB962C8B-B14F-4D97-AF65-F5344CB8AC3E}">
        <p14:creationId xmlns:p14="http://schemas.microsoft.com/office/powerpoint/2010/main" val="3275169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39491"/>
          <a:stretch/>
        </p:blipFill>
        <p:spPr>
          <a:xfrm>
            <a:off x="1618248" y="1069288"/>
            <a:ext cx="4413584" cy="3502712"/>
          </a:xfrm>
          <a:prstGeom prst="rect">
            <a:avLst/>
          </a:prstGeom>
        </p:spPr>
      </p:pic>
      <p:sp>
        <p:nvSpPr>
          <p:cNvPr id="3" name="TextBox 2"/>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main idea</a:t>
            </a:r>
          </a:p>
        </p:txBody>
      </p:sp>
      <p:pic>
        <p:nvPicPr>
          <p:cNvPr id="4" name="Picture 3"/>
          <p:cNvPicPr>
            <a:picLocks noChangeAspect="1"/>
          </p:cNvPicPr>
          <p:nvPr/>
        </p:nvPicPr>
        <p:blipFill>
          <a:blip r:embed="rId4"/>
          <a:stretch>
            <a:fillRect/>
          </a:stretch>
        </p:blipFill>
        <p:spPr>
          <a:xfrm>
            <a:off x="6251004" y="2117463"/>
            <a:ext cx="4951801" cy="4195200"/>
          </a:xfrm>
          <a:prstGeom prst="rect">
            <a:avLst/>
          </a:prstGeom>
        </p:spPr>
      </p:pic>
      <p:sp>
        <p:nvSpPr>
          <p:cNvPr id="5" name="TextBox 4"/>
          <p:cNvSpPr txBox="1"/>
          <p:nvPr/>
        </p:nvSpPr>
        <p:spPr>
          <a:xfrm>
            <a:off x="381000" y="6515100"/>
            <a:ext cx="11811000" cy="369332"/>
          </a:xfrm>
          <a:prstGeom prst="rect">
            <a:avLst/>
          </a:prstGeom>
          <a:noFill/>
        </p:spPr>
        <p:txBody>
          <a:bodyPr wrap="square" rtlCol="0">
            <a:spAutoFit/>
          </a:bodyPr>
          <a:lstStyle/>
          <a:p>
            <a:pPr algn="r"/>
            <a:r>
              <a:rPr lang="vi-VN" dirty="0">
                <a:solidFill>
                  <a:schemeClr val="bg2">
                    <a:lumMod val="75000"/>
                  </a:schemeClr>
                </a:solidFill>
              </a:rPr>
              <a:t>Slide </a:t>
            </a:r>
            <a:r>
              <a:rPr lang="en-US" dirty="0">
                <a:solidFill>
                  <a:schemeClr val="bg2">
                    <a:lumMod val="75000"/>
                  </a:schemeClr>
                </a:solidFill>
              </a:rPr>
              <a:t>C</a:t>
            </a:r>
            <a:r>
              <a:rPr lang="vi-VN" dirty="0">
                <a:solidFill>
                  <a:schemeClr val="bg2">
                    <a:lumMod val="75000"/>
                  </a:schemeClr>
                </a:solidFill>
              </a:rPr>
              <a:t>redit:</a:t>
            </a:r>
            <a:r>
              <a:rPr lang="en-US" dirty="0">
                <a:solidFill>
                  <a:schemeClr val="bg2">
                    <a:lumMod val="75000"/>
                  </a:schemeClr>
                </a:solidFill>
              </a:rPr>
              <a:t> Ian </a:t>
            </a:r>
            <a:r>
              <a:rPr lang="en-US" dirty="0" err="1">
                <a:solidFill>
                  <a:schemeClr val="bg2">
                    <a:lumMod val="75000"/>
                  </a:schemeClr>
                </a:solidFill>
              </a:rPr>
              <a:t>Goodfellow</a:t>
            </a:r>
            <a:r>
              <a:rPr lang="vi-VN" dirty="0">
                <a:solidFill>
                  <a:schemeClr val="bg2">
                    <a:lumMod val="75000"/>
                  </a:schemeClr>
                </a:solidFill>
              </a:rPr>
              <a:t> </a:t>
            </a:r>
            <a:endParaRPr lang="en-US" dirty="0">
              <a:solidFill>
                <a:schemeClr val="bg2">
                  <a:lumMod val="75000"/>
                </a:schemeClr>
              </a:solidFill>
            </a:endParaRPr>
          </a:p>
        </p:txBody>
      </p:sp>
      <p:sp>
        <p:nvSpPr>
          <p:cNvPr id="6" name="TextBox 5"/>
          <p:cNvSpPr txBox="1"/>
          <p:nvPr/>
        </p:nvSpPr>
        <p:spPr>
          <a:xfrm>
            <a:off x="0" y="3223851"/>
            <a:ext cx="12192000" cy="1107996"/>
          </a:xfrm>
          <a:prstGeom prst="rect">
            <a:avLst/>
          </a:prstGeom>
          <a:solidFill>
            <a:schemeClr val="accent1">
              <a:lumMod val="50000"/>
              <a:alpha val="71000"/>
            </a:schemeClr>
          </a:solidFill>
        </p:spPr>
        <p:txBody>
          <a:bodyPr wrap="square" rtlCol="0">
            <a:spAutoFit/>
          </a:bodyPr>
          <a:lstStyle/>
          <a:p>
            <a:pPr algn="ctr"/>
            <a:r>
              <a:rPr lang="en-US" sz="6600" b="1" dirty="0">
                <a:solidFill>
                  <a:srgbClr val="FFFF00"/>
                </a:solidFill>
                <a:latin typeface="Calibri" panose="020F0502020204030204" pitchFamily="34" charset="0"/>
              </a:rPr>
              <a:t>How to train GAN</a:t>
            </a:r>
          </a:p>
        </p:txBody>
      </p:sp>
    </p:spTree>
    <p:extLst>
      <p:ext uri="{BB962C8B-B14F-4D97-AF65-F5344CB8AC3E}">
        <p14:creationId xmlns:p14="http://schemas.microsoft.com/office/powerpoint/2010/main" val="149356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main idea</a:t>
            </a:r>
          </a:p>
        </p:txBody>
      </p:sp>
      <p:sp>
        <p:nvSpPr>
          <p:cNvPr id="3" name="Content Placeholder 2"/>
          <p:cNvSpPr txBox="1">
            <a:spLocks/>
          </p:cNvSpPr>
          <p:nvPr/>
        </p:nvSpPr>
        <p:spPr>
          <a:xfrm>
            <a:off x="530225" y="800671"/>
            <a:ext cx="11382375" cy="2051050"/>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Adversarial Training</a:t>
            </a:r>
            <a:endParaRPr lang="en-US" sz="3200" b="1"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a:p>
            <a:pPr marL="685800" lvl="1" indent="-225425">
              <a:lnSpc>
                <a:spcPct val="90000"/>
              </a:lnSpc>
              <a:spcBef>
                <a:spcPct val="20000"/>
              </a:spcBef>
              <a:spcAft>
                <a:spcPts val="1200"/>
              </a:spcAft>
              <a:buSzPct val="90000"/>
              <a:buBlip>
                <a:blip r:embed="rId4"/>
              </a:buBlip>
              <a:tabLst>
                <a:tab pos="3543300" algn="l"/>
              </a:tabLst>
              <a:defRPr/>
            </a:pPr>
            <a:r>
              <a:rPr lang="en-US" sz="2400" dirty="0">
                <a:latin typeface="Segoe UI" panose="020B0502040204020203" pitchFamily="34" charset="0"/>
                <a:cs typeface="Segoe UI" panose="020B0502040204020203" pitchFamily="34" charset="0"/>
              </a:rPr>
              <a:t>Playing a two-player game</a:t>
            </a:r>
            <a:endParaRPr lang="en-US" sz="2400" b="1" dirty="0">
              <a:latin typeface="Segoe UI" panose="020B0502040204020203" pitchFamily="34" charset="0"/>
              <a:cs typeface="Segoe UI" panose="020B0502040204020203" pitchFamily="34" charset="0"/>
            </a:endParaRPr>
          </a:p>
          <a:p>
            <a:pPr marL="685800" lvl="1" indent="-225425">
              <a:lnSpc>
                <a:spcPct val="90000"/>
              </a:lnSpc>
              <a:spcBef>
                <a:spcPct val="20000"/>
              </a:spcBef>
              <a:spcAft>
                <a:spcPts val="1200"/>
              </a:spcAft>
              <a:buSzPct val="90000"/>
              <a:buBlip>
                <a:blip r:embed="rId4"/>
              </a:buBlip>
              <a:tabLst>
                <a:tab pos="3543300" algn="l"/>
              </a:tabLst>
              <a:defRPr/>
            </a:pPr>
            <a:r>
              <a:rPr lang="en-US" sz="2400" dirty="0">
                <a:latin typeface="Segoe UI" panose="020B0502040204020203" pitchFamily="34" charset="0"/>
                <a:cs typeface="Segoe UI" panose="020B0502040204020203" pitchFamily="34" charset="0"/>
              </a:rPr>
              <a:t>A war between </a:t>
            </a:r>
            <a:r>
              <a:rPr lang="en-US" sz="2400" b="1" dirty="0">
                <a:solidFill>
                  <a:schemeClr val="accent1">
                    <a:lumMod val="75000"/>
                  </a:schemeClr>
                </a:solidFill>
                <a:latin typeface="Segoe UI" panose="020B0502040204020203" pitchFamily="34" charset="0"/>
                <a:cs typeface="Segoe UI" panose="020B0502040204020203" pitchFamily="34" charset="0"/>
              </a:rPr>
              <a:t>Discriminator D</a:t>
            </a:r>
            <a:r>
              <a:rPr lang="en-US" sz="2400" dirty="0">
                <a:solidFill>
                  <a:schemeClr val="accent1">
                    <a:lumMod val="75000"/>
                  </a:schemeClr>
                </a:solidFill>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and </a:t>
            </a:r>
            <a:r>
              <a:rPr lang="en-US" sz="2400" b="1" dirty="0">
                <a:solidFill>
                  <a:schemeClr val="accent1">
                    <a:lumMod val="75000"/>
                  </a:schemeClr>
                </a:solidFill>
                <a:latin typeface="Segoe UI" panose="020B0502040204020203" pitchFamily="34" charset="0"/>
                <a:cs typeface="Segoe UI" panose="020B0502040204020203" pitchFamily="34" charset="0"/>
              </a:rPr>
              <a:t>Generator G</a:t>
            </a:r>
          </a:p>
        </p:txBody>
      </p:sp>
      <p:sp>
        <p:nvSpPr>
          <p:cNvPr id="4" name="Content Placeholder 2"/>
          <p:cNvSpPr txBox="1">
            <a:spLocks/>
          </p:cNvSpPr>
          <p:nvPr/>
        </p:nvSpPr>
        <p:spPr>
          <a:xfrm>
            <a:off x="682624" y="4983412"/>
            <a:ext cx="11382375" cy="1160713"/>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3200" b="1" dirty="0">
                <a:solidFill>
                  <a:schemeClr val="accent1">
                    <a:lumMod val="75000"/>
                  </a:schemeClr>
                </a:solidFill>
                <a:latin typeface="Segoe UI" panose="020B0502040204020203" pitchFamily="34" charset="0"/>
                <a:cs typeface="Segoe UI" panose="020B0502040204020203" pitchFamily="34" charset="0"/>
              </a:rPr>
              <a:t>Generator G</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attempts to “fool” </a:t>
            </a:r>
            <a:r>
              <a:rPr lang="en-US" sz="3200" b="1" dirty="0">
                <a:solidFill>
                  <a:schemeClr val="accent1">
                    <a:lumMod val="75000"/>
                  </a:schemeClr>
                </a:solidFill>
                <a:latin typeface="Segoe UI" panose="020B0502040204020203" pitchFamily="34" charset="0"/>
                <a:cs typeface="Segoe UI" panose="020B0502040204020203" pitchFamily="34" charset="0"/>
              </a:rPr>
              <a:t>D</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by generating samples that are hard for </a:t>
            </a:r>
            <a:r>
              <a:rPr lang="en-US" sz="3200" b="1" dirty="0">
                <a:solidFill>
                  <a:schemeClr val="accent1">
                    <a:lumMod val="75000"/>
                  </a:schemeClr>
                </a:solidFill>
                <a:latin typeface="Segoe UI" panose="020B0502040204020203" pitchFamily="34" charset="0"/>
                <a:cs typeface="Segoe UI" panose="020B0502040204020203" pitchFamily="34" charset="0"/>
              </a:rPr>
              <a:t>D</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to distinguish from real data</a:t>
            </a:r>
            <a:endParaRPr lang="en-US" sz="3200" b="1"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p:txBody>
      </p:sp>
      <p:sp>
        <p:nvSpPr>
          <p:cNvPr id="5" name="Content Placeholder 2"/>
          <p:cNvSpPr txBox="1">
            <a:spLocks/>
          </p:cNvSpPr>
          <p:nvPr/>
        </p:nvSpPr>
        <p:spPr>
          <a:xfrm>
            <a:off x="682625" y="3004121"/>
            <a:ext cx="11382375" cy="2051050"/>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3200" b="1" dirty="0">
                <a:solidFill>
                  <a:schemeClr val="accent1">
                    <a:lumMod val="75000"/>
                  </a:schemeClr>
                </a:solidFill>
                <a:latin typeface="Segoe UI" panose="020B0502040204020203" pitchFamily="34" charset="0"/>
                <a:cs typeface="Segoe UI" panose="020B0502040204020203" pitchFamily="34" charset="0"/>
              </a:rPr>
              <a:t>Discriminator D</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tries to discriminate between</a:t>
            </a:r>
            <a:endParaRPr lang="en-US" sz="3200" b="1"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a:p>
            <a:pPr marL="685800" lvl="1" indent="-225425">
              <a:lnSpc>
                <a:spcPct val="90000"/>
              </a:lnSpc>
              <a:spcBef>
                <a:spcPct val="20000"/>
              </a:spcBef>
              <a:spcAft>
                <a:spcPts val="1200"/>
              </a:spcAft>
              <a:buSzPct val="90000"/>
              <a:buBlip>
                <a:blip r:embed="rId4"/>
              </a:buBlip>
              <a:tabLst>
                <a:tab pos="3543300" algn="l"/>
              </a:tabLst>
              <a:defRPr/>
            </a:pPr>
            <a:r>
              <a:rPr lang="en-US" sz="2400" dirty="0">
                <a:latin typeface="Segoe UI" panose="020B0502040204020203" pitchFamily="34" charset="0"/>
                <a:cs typeface="Segoe UI" panose="020B0502040204020203" pitchFamily="34" charset="0"/>
              </a:rPr>
              <a:t>A sample from the data distribution</a:t>
            </a:r>
            <a:endParaRPr lang="en-US" sz="2400" b="1" dirty="0">
              <a:latin typeface="Segoe UI" panose="020B0502040204020203" pitchFamily="34" charset="0"/>
              <a:cs typeface="Segoe UI" panose="020B0502040204020203" pitchFamily="34" charset="0"/>
            </a:endParaRPr>
          </a:p>
          <a:p>
            <a:pPr marL="685800" lvl="1" indent="-225425">
              <a:lnSpc>
                <a:spcPct val="90000"/>
              </a:lnSpc>
              <a:spcBef>
                <a:spcPct val="20000"/>
              </a:spcBef>
              <a:spcAft>
                <a:spcPts val="1200"/>
              </a:spcAft>
              <a:buSzPct val="90000"/>
              <a:buBlip>
                <a:blip r:embed="rId4"/>
              </a:buBlip>
              <a:tabLst>
                <a:tab pos="3543300" algn="l"/>
              </a:tabLst>
              <a:defRPr/>
            </a:pPr>
            <a:r>
              <a:rPr lang="en-US" sz="2400" dirty="0">
                <a:latin typeface="Segoe UI" panose="020B0502040204020203" pitchFamily="34" charset="0"/>
                <a:cs typeface="Segoe UI" panose="020B0502040204020203" pitchFamily="34" charset="0"/>
              </a:rPr>
              <a:t>A sample generated by </a:t>
            </a:r>
            <a:r>
              <a:rPr lang="en-US" sz="2400" b="1" dirty="0">
                <a:solidFill>
                  <a:schemeClr val="accent1">
                    <a:lumMod val="75000"/>
                  </a:schemeClr>
                </a:solidFill>
                <a:latin typeface="Segoe UI" panose="020B0502040204020203" pitchFamily="34" charset="0"/>
                <a:cs typeface="Segoe UI" panose="020B0502040204020203" pitchFamily="34" charset="0"/>
              </a:rPr>
              <a:t>Generator G</a:t>
            </a:r>
          </a:p>
        </p:txBody>
      </p:sp>
    </p:spTree>
    <p:extLst>
      <p:ext uri="{BB962C8B-B14F-4D97-AF65-F5344CB8AC3E}">
        <p14:creationId xmlns:p14="http://schemas.microsoft.com/office/powerpoint/2010/main" val="3656660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main idea</a:t>
            </a:r>
          </a:p>
        </p:txBody>
      </p:sp>
      <p:sp>
        <p:nvSpPr>
          <p:cNvPr id="3" name="Can 2"/>
          <p:cNvSpPr/>
          <p:nvPr/>
        </p:nvSpPr>
        <p:spPr>
          <a:xfrm>
            <a:off x="368969" y="962529"/>
            <a:ext cx="1748589" cy="152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Training Data</a:t>
            </a:r>
          </a:p>
        </p:txBody>
      </p:sp>
      <p:sp>
        <p:nvSpPr>
          <p:cNvPr id="4" name="Rectangle 3"/>
          <p:cNvSpPr/>
          <p:nvPr/>
        </p:nvSpPr>
        <p:spPr>
          <a:xfrm>
            <a:off x="529390" y="3898235"/>
            <a:ext cx="1427747" cy="1187115"/>
          </a:xfrm>
          <a:prstGeom prst="rect">
            <a:avLst/>
          </a:prstGeom>
          <a:pattFill prst="smConfetti">
            <a:fgClr>
              <a:schemeClr val="bg1">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Noise</a:t>
            </a:r>
          </a:p>
        </p:txBody>
      </p:sp>
      <p:sp>
        <p:nvSpPr>
          <p:cNvPr id="5" name="Rectangle 4"/>
          <p:cNvSpPr/>
          <p:nvPr/>
        </p:nvSpPr>
        <p:spPr>
          <a:xfrm>
            <a:off x="2727158" y="3898235"/>
            <a:ext cx="1556084" cy="118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GENERATOR</a:t>
            </a:r>
          </a:p>
        </p:txBody>
      </p:sp>
      <p:cxnSp>
        <p:nvCxnSpPr>
          <p:cNvPr id="7" name="Straight Arrow Connector 6"/>
          <p:cNvCxnSpPr>
            <a:stCxn id="4" idx="3"/>
            <a:endCxn id="5" idx="1"/>
          </p:cNvCxnSpPr>
          <p:nvPr/>
        </p:nvCxnSpPr>
        <p:spPr>
          <a:xfrm>
            <a:off x="1957137" y="4491793"/>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053263" y="3898235"/>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sp>
        <p:nvSpPr>
          <p:cNvPr id="9" name="Rectangle 8"/>
          <p:cNvSpPr/>
          <p:nvPr/>
        </p:nvSpPr>
        <p:spPr>
          <a:xfrm>
            <a:off x="5053263" y="1130971"/>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cxnSp>
        <p:nvCxnSpPr>
          <p:cNvPr id="11" name="Straight Arrow Connector 10"/>
          <p:cNvCxnSpPr>
            <a:stCxn id="3" idx="4"/>
            <a:endCxn id="9" idx="1"/>
          </p:cNvCxnSpPr>
          <p:nvPr/>
        </p:nvCxnSpPr>
        <p:spPr>
          <a:xfrm>
            <a:off x="2117558" y="1724529"/>
            <a:ext cx="293570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3"/>
            <a:endCxn id="8" idx="1"/>
          </p:cNvCxnSpPr>
          <p:nvPr/>
        </p:nvCxnSpPr>
        <p:spPr>
          <a:xfrm>
            <a:off x="4283242" y="4491793"/>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347285" y="2318086"/>
            <a:ext cx="2005263" cy="1211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Discriminator</a:t>
            </a:r>
          </a:p>
        </p:txBody>
      </p:sp>
      <p:cxnSp>
        <p:nvCxnSpPr>
          <p:cNvPr id="16" name="Straight Arrow Connector 15"/>
          <p:cNvCxnSpPr>
            <a:stCxn id="9" idx="3"/>
            <a:endCxn id="14" idx="1"/>
          </p:cNvCxnSpPr>
          <p:nvPr/>
        </p:nvCxnSpPr>
        <p:spPr>
          <a:xfrm>
            <a:off x="6545178" y="1724529"/>
            <a:ext cx="802107" cy="11991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4" idx="1"/>
          </p:cNvCxnSpPr>
          <p:nvPr/>
        </p:nvCxnSpPr>
        <p:spPr>
          <a:xfrm flipV="1">
            <a:off x="6545178" y="2923676"/>
            <a:ext cx="802107" cy="15681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0026316" y="2005267"/>
            <a:ext cx="513347" cy="18448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0066421" y="2053392"/>
            <a:ext cx="433136" cy="43313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0066421" y="3360824"/>
            <a:ext cx="433136" cy="4331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a:off x="9336506" y="2923676"/>
            <a:ext cx="7138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46107" y="1659998"/>
            <a:ext cx="1199146" cy="369332"/>
          </a:xfrm>
          <a:prstGeom prst="rect">
            <a:avLst/>
          </a:prstGeom>
          <a:noFill/>
        </p:spPr>
        <p:txBody>
          <a:bodyPr wrap="square" rtlCol="0">
            <a:spAutoFit/>
          </a:bodyPr>
          <a:lstStyle/>
          <a:p>
            <a:r>
              <a:rPr lang="vi-VN" dirty="0"/>
              <a:t>Real</a:t>
            </a:r>
            <a:endParaRPr lang="en-US" dirty="0"/>
          </a:p>
        </p:txBody>
      </p:sp>
      <p:sp>
        <p:nvSpPr>
          <p:cNvPr id="25" name="TextBox 24"/>
          <p:cNvSpPr txBox="1"/>
          <p:nvPr/>
        </p:nvSpPr>
        <p:spPr>
          <a:xfrm>
            <a:off x="10010275" y="3880004"/>
            <a:ext cx="1199146" cy="369332"/>
          </a:xfrm>
          <a:prstGeom prst="rect">
            <a:avLst/>
          </a:prstGeom>
          <a:noFill/>
        </p:spPr>
        <p:txBody>
          <a:bodyPr wrap="square" rtlCol="0">
            <a:spAutoFit/>
          </a:bodyPr>
          <a:lstStyle/>
          <a:p>
            <a:r>
              <a:rPr lang="en-US" dirty="0"/>
              <a:t>Fake</a:t>
            </a:r>
          </a:p>
        </p:txBody>
      </p:sp>
      <p:sp>
        <p:nvSpPr>
          <p:cNvPr id="26" name="Rectangle 25"/>
          <p:cNvSpPr/>
          <p:nvPr/>
        </p:nvSpPr>
        <p:spPr>
          <a:xfrm>
            <a:off x="11161297" y="2466477"/>
            <a:ext cx="741946" cy="92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LOSS</a:t>
            </a:r>
          </a:p>
        </p:txBody>
      </p:sp>
      <p:cxnSp>
        <p:nvCxnSpPr>
          <p:cNvPr id="30" name="Straight Arrow Connector 29"/>
          <p:cNvCxnSpPr>
            <a:stCxn id="19" idx="3"/>
            <a:endCxn id="26" idx="1"/>
          </p:cNvCxnSpPr>
          <p:nvPr/>
        </p:nvCxnSpPr>
        <p:spPr>
          <a:xfrm>
            <a:off x="10539663" y="2927688"/>
            <a:ext cx="62163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1050759" y="5590676"/>
                <a:ext cx="10770705" cy="945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min</m:t>
                              </m:r>
                            </m:e>
                            <m:li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𝑔</m:t>
                                  </m:r>
                                </m:sub>
                              </m:sSub>
                            </m:lim>
                          </m:limLow>
                        </m:fName>
                        <m:e>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max</m:t>
                                  </m:r>
                                </m:e>
                                <m:li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𝑑</m:t>
                                      </m:r>
                                    </m:sub>
                                  </m:sSub>
                                </m:lim>
                              </m:limLow>
                            </m:fName>
                            <m:e>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𝔼</m:t>
                                  </m:r>
                                </m:e>
                                <m:sub>
                                  <m:r>
                                    <a:rPr lang="en-US" sz="3200" b="0" i="1" smtClean="0">
                                      <a:latin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𝑑𝑎𝑡𝑎</m:t>
                                      </m:r>
                                    </m:sub>
                                  </m:sSub>
                                </m:sub>
                              </m:sSub>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𝑑</m:t>
                                          </m:r>
                                        </m:sub>
                                      </m:sSub>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func>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b="0" i="1" smtClean="0">
                                      <a:latin typeface="Cambria Math" panose="02040503050406030204" pitchFamily="18" charset="0"/>
                                      <a:ea typeface="Cambria Math" panose="02040503050406030204" pitchFamily="18" charset="0"/>
                                    </a:rPr>
                                    <m:t>𝑧</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𝑧</m:t>
                                      </m:r>
                                    </m:sub>
                                  </m:sSub>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b="0" i="1" smtClean="0">
                                      <a:latin typeface="Cambria Math" panose="02040503050406030204" pitchFamily="18" charset="0"/>
                                    </a:rPr>
                                    <m:t>(</m:t>
                                  </m:r>
                                  <m:r>
                                    <a:rPr lang="en-US" sz="3200" b="0" i="1" smtClean="0">
                                      <a:latin typeface="Cambria Math" panose="02040503050406030204" pitchFamily="18" charset="0"/>
                                    </a:rPr>
                                    <m:t>1</m:t>
                                  </m:r>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sub>
                                  </m:sSub>
                                  <m:d>
                                    <m:dPr>
                                      <m:ctrlPr>
                                        <a:rPr lang="en-US" sz="3200" i="1">
                                          <a:latin typeface="Cambria Math" panose="02040503050406030204" pitchFamily="18" charset="0"/>
                                        </a:rPr>
                                      </m:ctrlPr>
                                    </m:dPr>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𝐺</m:t>
                                          </m:r>
                                        </m:e>
                                        <m:sub>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𝑔</m:t>
                                              </m:r>
                                            </m:sub>
                                          </m:sSub>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𝑧</m:t>
                                          </m:r>
                                        </m:e>
                                      </m:d>
                                    </m:e>
                                  </m:d>
                                  <m:r>
                                    <a:rPr lang="en-US" sz="3200" b="0" i="1" smtClean="0">
                                      <a:latin typeface="Cambria Math" panose="02040503050406030204" pitchFamily="18" charset="0"/>
                                    </a:rPr>
                                    <m:t>)</m:t>
                                  </m:r>
                                </m:e>
                              </m:func>
                              <m:r>
                                <a:rPr lang="en-US" sz="3200" b="0" i="1" smtClean="0">
                                  <a:latin typeface="Cambria Math" panose="02040503050406030204" pitchFamily="18" charset="0"/>
                                </a:rPr>
                                <m:t>]</m:t>
                              </m:r>
                            </m:e>
                          </m:func>
                        </m:e>
                      </m:func>
                    </m:oMath>
                  </m:oMathPara>
                </a14:m>
                <a:endParaRPr lang="en-US" sz="3200" dirty="0"/>
              </a:p>
            </p:txBody>
          </p:sp>
        </mc:Choice>
        <mc:Fallback xmlns="">
          <p:sp>
            <p:nvSpPr>
              <p:cNvPr id="31" name="TextBox 30"/>
              <p:cNvSpPr txBox="1">
                <a:spLocks noRot="1" noChangeAspect="1" noMove="1" noResize="1" noEditPoints="1" noAdjustHandles="1" noChangeArrowheads="1" noChangeShapeType="1" noTextEdit="1"/>
              </p:cNvSpPr>
              <p:nvPr/>
            </p:nvSpPr>
            <p:spPr>
              <a:xfrm>
                <a:off x="1050759" y="5590676"/>
                <a:ext cx="10770705" cy="94525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4046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530225" y="961091"/>
            <a:ext cx="11382375" cy="1717941"/>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Minimax Objective Function</a:t>
            </a:r>
            <a:endParaRPr lang="en-US" sz="3200" b="1"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p:txBody>
      </p:sp>
      <p:sp>
        <p:nvSpPr>
          <p:cNvPr id="3" name="TextBox 2"/>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main idea</a:t>
            </a:r>
          </a:p>
        </p:txBody>
      </p:sp>
      <mc:AlternateContent xmlns:mc="http://schemas.openxmlformats.org/markup-compatibility/2006" xmlns:a14="http://schemas.microsoft.com/office/drawing/2010/main">
        <mc:Choice Requires="a14">
          <p:sp>
            <p:nvSpPr>
              <p:cNvPr id="4" name="TextBox 3"/>
              <p:cNvSpPr txBox="1"/>
              <p:nvPr/>
            </p:nvSpPr>
            <p:spPr>
              <a:xfrm>
                <a:off x="1275349" y="1548066"/>
                <a:ext cx="10770705" cy="945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min</m:t>
                              </m:r>
                            </m:e>
                            <m:li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𝑔</m:t>
                                  </m:r>
                                </m:sub>
                              </m:sSub>
                            </m:lim>
                          </m:limLow>
                        </m:fName>
                        <m:e>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max</m:t>
                                  </m:r>
                                </m:e>
                                <m:li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𝑑</m:t>
                                      </m:r>
                                    </m:sub>
                                  </m:sSub>
                                </m:lim>
                              </m:limLow>
                            </m:fName>
                            <m:e>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𝔼</m:t>
                                  </m:r>
                                </m:e>
                                <m:sub>
                                  <m:r>
                                    <a:rPr lang="en-US" sz="3200" b="0" i="1" smtClean="0">
                                      <a:latin typeface="Cambria Math" panose="02040503050406030204" pitchFamily="18" charset="0"/>
                                    </a:rPr>
                                    <m:t>𝑥</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𝑑𝑎𝑡𝑎</m:t>
                                      </m:r>
                                    </m:sub>
                                  </m:sSub>
                                </m:sub>
                              </m:sSub>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m:t>
                                      </m:r>
                                    </m:e>
                                    <m: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𝑑</m:t>
                                          </m:r>
                                        </m:sub>
                                      </m:sSub>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func>
                              <m:r>
                                <a:rPr lang="en-US" sz="3200" b="0" i="1" smtClean="0">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b="0" i="1" smtClean="0">
                                      <a:latin typeface="Cambria Math" panose="02040503050406030204" pitchFamily="18" charset="0"/>
                                      <a:ea typeface="Cambria Math" panose="02040503050406030204" pitchFamily="18" charset="0"/>
                                    </a:rPr>
                                    <m:t>𝑧</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𝑝</m:t>
                                      </m:r>
                                    </m:e>
                                    <m:sub>
                                      <m:r>
                                        <a:rPr lang="en-US" sz="3200" b="0" i="1" smtClean="0">
                                          <a:latin typeface="Cambria Math" panose="02040503050406030204" pitchFamily="18" charset="0"/>
                                          <a:ea typeface="Cambria Math" panose="02040503050406030204" pitchFamily="18" charset="0"/>
                                        </a:rPr>
                                        <m:t>𝑧</m:t>
                                      </m:r>
                                    </m:sub>
                                  </m:sSub>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b="0" i="1" smtClean="0">
                                      <a:latin typeface="Cambria Math" panose="02040503050406030204" pitchFamily="18" charset="0"/>
                                    </a:rPr>
                                    <m:t>(</m:t>
                                  </m:r>
                                  <m:r>
                                    <a:rPr lang="en-US" sz="3200" b="0" i="1" smtClean="0">
                                      <a:latin typeface="Cambria Math" panose="02040503050406030204" pitchFamily="18" charset="0"/>
                                    </a:rPr>
                                    <m:t>1</m:t>
                                  </m:r>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sub>
                                  </m:sSub>
                                  <m:d>
                                    <m:dPr>
                                      <m:ctrlPr>
                                        <a:rPr lang="en-US" sz="3200" i="1">
                                          <a:latin typeface="Cambria Math" panose="02040503050406030204" pitchFamily="18" charset="0"/>
                                        </a:rPr>
                                      </m:ctrlPr>
                                    </m:dPr>
                                    <m:e>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𝐺</m:t>
                                          </m:r>
                                        </m:e>
                                        <m:sub>
                                          <m:sSub>
                                            <m:sSubPr>
                                              <m:ctrlPr>
                                                <a:rPr lang="en-US" sz="3200" i="1" smtClean="0">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𝑔</m:t>
                                              </m:r>
                                            </m:sub>
                                          </m:sSub>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𝑧</m:t>
                                          </m:r>
                                        </m:e>
                                      </m:d>
                                    </m:e>
                                  </m:d>
                                  <m:r>
                                    <a:rPr lang="en-US" sz="3200" b="0" i="1" smtClean="0">
                                      <a:latin typeface="Cambria Math" panose="02040503050406030204" pitchFamily="18" charset="0"/>
                                    </a:rPr>
                                    <m:t>)</m:t>
                                  </m:r>
                                </m:e>
                              </m:func>
                              <m:r>
                                <a:rPr lang="en-US" sz="3200" b="0" i="1" smtClean="0">
                                  <a:latin typeface="Cambria Math" panose="02040503050406030204" pitchFamily="18" charset="0"/>
                                </a:rPr>
                                <m:t>]</m:t>
                              </m:r>
                            </m:e>
                          </m:func>
                        </m:e>
                      </m:func>
                    </m:oMath>
                  </m:oMathPara>
                </a14:m>
                <a:endParaRPr lang="en-US" sz="3200" dirty="0"/>
              </a:p>
            </p:txBody>
          </p:sp>
        </mc:Choice>
        <mc:Fallback xmlns="">
          <p:sp>
            <p:nvSpPr>
              <p:cNvPr id="4" name="TextBox 3"/>
              <p:cNvSpPr txBox="1">
                <a:spLocks noRot="1" noChangeAspect="1" noMove="1" noResize="1" noEditPoints="1" noAdjustHandles="1" noChangeArrowheads="1" noChangeShapeType="1" noTextEdit="1"/>
              </p:cNvSpPr>
              <p:nvPr/>
            </p:nvSpPr>
            <p:spPr>
              <a:xfrm>
                <a:off x="1275349" y="1548066"/>
                <a:ext cx="10770705" cy="945259"/>
              </a:xfrm>
              <a:prstGeom prst="rect">
                <a:avLst/>
              </a:prstGeom>
              <a:blipFill rotWithShape="0">
                <a:blip r:embed="rId4"/>
                <a:stretch>
                  <a:fillRect/>
                </a:stretch>
              </a:blipFill>
            </p:spPr>
            <p:txBody>
              <a:bodyPr/>
              <a:lstStyle/>
              <a:p>
                <a:r>
                  <a:rPr lang="en-US">
                    <a:noFill/>
                  </a:rPr>
                  <a:t> </a:t>
                </a:r>
              </a:p>
            </p:txBody>
          </p:sp>
        </mc:Fallback>
      </mc:AlternateContent>
      <p:sp>
        <p:nvSpPr>
          <p:cNvPr id="5" name="Content Placeholder 2"/>
          <p:cNvSpPr txBox="1">
            <a:spLocks/>
          </p:cNvSpPr>
          <p:nvPr/>
        </p:nvSpPr>
        <p:spPr>
          <a:xfrm>
            <a:off x="530225" y="3442854"/>
            <a:ext cx="11382375" cy="1545324"/>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Gradient ascent on discriminator</a:t>
            </a:r>
            <a:endParaRPr lang="en-US" sz="3200" b="1"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p:txBody>
      </p:sp>
      <p:sp>
        <p:nvSpPr>
          <p:cNvPr id="6" name="TextBox 5"/>
          <p:cNvSpPr txBox="1"/>
          <p:nvPr/>
        </p:nvSpPr>
        <p:spPr>
          <a:xfrm>
            <a:off x="0" y="2679032"/>
            <a:ext cx="6176211" cy="646331"/>
          </a:xfrm>
          <a:prstGeom prst="rect">
            <a:avLst/>
          </a:prstGeom>
          <a:noFill/>
        </p:spPr>
        <p:txBody>
          <a:bodyPr wrap="square" rtlCol="0">
            <a:spAutoFit/>
          </a:bodyPr>
          <a:lstStyle/>
          <a:p>
            <a:r>
              <a:rPr lang="en-US" sz="3600" dirty="0">
                <a:solidFill>
                  <a:srgbClr val="00B050"/>
                </a:solidFill>
              </a:rPr>
              <a:t>Alternative between:</a:t>
            </a:r>
          </a:p>
        </p:txBody>
      </p:sp>
      <mc:AlternateContent xmlns:mc="http://schemas.openxmlformats.org/markup-compatibility/2006" xmlns:a14="http://schemas.microsoft.com/office/drawing/2010/main">
        <mc:Choice Requires="a14">
          <p:sp>
            <p:nvSpPr>
              <p:cNvPr id="7" name="TextBox 6"/>
              <p:cNvSpPr txBox="1"/>
              <p:nvPr/>
            </p:nvSpPr>
            <p:spPr>
              <a:xfrm>
                <a:off x="1275349" y="4018800"/>
                <a:ext cx="10017807" cy="899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panose="02040503050406030204" pitchFamily="18" charset="0"/>
                                </a:rPr>
                                <m:t>max</m:t>
                              </m:r>
                            </m:e>
                            <m:li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lim>
                          </m:limLow>
                        </m:fName>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rPr>
                                <m:t>𝑥</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𝑝</m:t>
                                  </m:r>
                                </m:e>
                                <m:sub>
                                  <m:r>
                                    <a:rPr lang="en-US" sz="3200" i="1">
                                      <a:latin typeface="Cambria Math" panose="02040503050406030204" pitchFamily="18" charset="0"/>
                                      <a:ea typeface="Cambria Math" panose="02040503050406030204" pitchFamily="18" charset="0"/>
                                    </a:rPr>
                                    <m:t>𝑑𝑎𝑡𝑎</m:t>
                                  </m:r>
                                </m:sub>
                              </m:sSub>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sub>
                              </m:sSub>
                              <m:d>
                                <m:dPr>
                                  <m:ctrlPr>
                                    <a:rPr lang="en-US" sz="3200" i="1">
                                      <a:latin typeface="Cambria Math" panose="02040503050406030204" pitchFamily="18" charset="0"/>
                                    </a:rPr>
                                  </m:ctrlPr>
                                </m:dPr>
                                <m:e>
                                  <m:r>
                                    <a:rPr lang="en-US" sz="3200" i="1">
                                      <a:latin typeface="Cambria Math" panose="02040503050406030204" pitchFamily="18" charset="0"/>
                                    </a:rPr>
                                    <m:t>𝑥</m:t>
                                  </m:r>
                                </m:e>
                              </m:d>
                            </m:e>
                          </m:func>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ea typeface="Cambria Math" panose="02040503050406030204" pitchFamily="18" charset="0"/>
                                </a:rPr>
                                <m:t>𝑧</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𝑝</m:t>
                                  </m:r>
                                </m:e>
                                <m:sub>
                                  <m:r>
                                    <a:rPr lang="en-US" sz="3200" i="1">
                                      <a:latin typeface="Cambria Math" panose="02040503050406030204" pitchFamily="18" charset="0"/>
                                      <a:ea typeface="Cambria Math" panose="02040503050406030204" pitchFamily="18" charset="0"/>
                                    </a:rPr>
                                    <m:t>𝑧</m:t>
                                  </m:r>
                                </m:sub>
                              </m:sSub>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i="1">
                                  <a:latin typeface="Cambria Math" panose="02040503050406030204" pitchFamily="18" charset="0"/>
                                </a:rPr>
                                <m:t>(</m:t>
                              </m:r>
                              <m:r>
                                <a:rPr lang="en-US" sz="3200" i="1">
                                  <a:latin typeface="Cambria Math" panose="02040503050406030204" pitchFamily="18" charset="0"/>
                                </a:rPr>
                                <m:t>1</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sub>
                              </m:sSub>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𝑔</m:t>
                                          </m:r>
                                        </m:sub>
                                      </m:sSub>
                                    </m:sub>
                                  </m:sSub>
                                  <m:d>
                                    <m:dPr>
                                      <m:ctrlPr>
                                        <a:rPr lang="en-US" sz="3200" i="1">
                                          <a:latin typeface="Cambria Math" panose="02040503050406030204" pitchFamily="18" charset="0"/>
                                        </a:rPr>
                                      </m:ctrlPr>
                                    </m:dPr>
                                    <m:e>
                                      <m:r>
                                        <a:rPr lang="en-US" sz="3200" i="1">
                                          <a:latin typeface="Cambria Math" panose="02040503050406030204" pitchFamily="18" charset="0"/>
                                        </a:rPr>
                                        <m:t>𝑧</m:t>
                                      </m:r>
                                    </m:e>
                                  </m:d>
                                </m:e>
                              </m:d>
                              <m:r>
                                <a:rPr lang="en-US" sz="3200" i="1">
                                  <a:latin typeface="Cambria Math" panose="02040503050406030204" pitchFamily="18" charset="0"/>
                                </a:rPr>
                                <m:t>)</m:t>
                              </m:r>
                            </m:e>
                          </m:func>
                          <m:r>
                            <a:rPr lang="en-US" sz="3200" i="1">
                              <a:latin typeface="Cambria Math" panose="02040503050406030204" pitchFamily="18" charset="0"/>
                            </a:rPr>
                            <m:t>]</m:t>
                          </m:r>
                        </m:e>
                      </m:func>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1275349" y="4018800"/>
                <a:ext cx="10017807" cy="899157"/>
              </a:xfrm>
              <a:prstGeom prst="rect">
                <a:avLst/>
              </a:prstGeom>
              <a:blipFill rotWithShape="0">
                <a:blip r:embed="rId5"/>
                <a:stretch>
                  <a:fillRect/>
                </a:stretch>
              </a:blipFill>
            </p:spPr>
            <p:txBody>
              <a:bodyPr/>
              <a:lstStyle/>
              <a:p>
                <a:r>
                  <a:rPr lang="en-US">
                    <a:noFill/>
                  </a:rPr>
                  <a:t> </a:t>
                </a:r>
              </a:p>
            </p:txBody>
          </p:sp>
        </mc:Fallback>
      </mc:AlternateContent>
      <p:sp>
        <p:nvSpPr>
          <p:cNvPr id="10" name="Content Placeholder 2"/>
          <p:cNvSpPr txBox="1">
            <a:spLocks/>
          </p:cNvSpPr>
          <p:nvPr/>
        </p:nvSpPr>
        <p:spPr>
          <a:xfrm>
            <a:off x="530224" y="5105669"/>
            <a:ext cx="11382375" cy="1545324"/>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Gradient descent on generator</a:t>
            </a:r>
            <a:endParaRPr lang="en-US" sz="3200" b="1"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11" name="TextBox 10"/>
              <p:cNvSpPr txBox="1"/>
              <p:nvPr/>
            </p:nvSpPr>
            <p:spPr>
              <a:xfrm>
                <a:off x="1275349" y="5705734"/>
                <a:ext cx="5778120" cy="945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min</m:t>
                              </m:r>
                            </m:e>
                            <m:li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𝑔</m:t>
                                  </m:r>
                                </m:sub>
                              </m:sSub>
                            </m:lim>
                          </m:limLow>
                        </m:fName>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ea typeface="Cambria Math" panose="02040503050406030204" pitchFamily="18" charset="0"/>
                                </a:rPr>
                                <m:t>𝑧</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𝑝</m:t>
                                  </m:r>
                                </m:e>
                                <m:sub>
                                  <m:r>
                                    <a:rPr lang="en-US" sz="3200" i="1">
                                      <a:latin typeface="Cambria Math" panose="02040503050406030204" pitchFamily="18" charset="0"/>
                                      <a:ea typeface="Cambria Math" panose="02040503050406030204" pitchFamily="18" charset="0"/>
                                    </a:rPr>
                                    <m:t>𝑧</m:t>
                                  </m:r>
                                </m:sub>
                              </m:sSub>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i="1">
                                  <a:latin typeface="Cambria Math" panose="02040503050406030204" pitchFamily="18" charset="0"/>
                                </a:rPr>
                                <m:t>(</m:t>
                              </m:r>
                              <m:r>
                                <a:rPr lang="en-US" sz="3200" i="1">
                                  <a:latin typeface="Cambria Math" panose="02040503050406030204" pitchFamily="18" charset="0"/>
                                </a:rPr>
                                <m:t>1</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sub>
                              </m:sSub>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𝑔</m:t>
                                          </m:r>
                                        </m:sub>
                                      </m:sSub>
                                    </m:sub>
                                  </m:sSub>
                                  <m:d>
                                    <m:dPr>
                                      <m:ctrlPr>
                                        <a:rPr lang="en-US" sz="3200" i="1">
                                          <a:latin typeface="Cambria Math" panose="02040503050406030204" pitchFamily="18" charset="0"/>
                                        </a:rPr>
                                      </m:ctrlPr>
                                    </m:dPr>
                                    <m:e>
                                      <m:r>
                                        <a:rPr lang="en-US" sz="3200" i="1">
                                          <a:latin typeface="Cambria Math" panose="02040503050406030204" pitchFamily="18" charset="0"/>
                                        </a:rPr>
                                        <m:t>𝑧</m:t>
                                      </m:r>
                                    </m:e>
                                  </m:d>
                                </m:e>
                              </m:d>
                              <m:r>
                                <a:rPr lang="en-US" sz="3200" i="1">
                                  <a:latin typeface="Cambria Math" panose="02040503050406030204" pitchFamily="18" charset="0"/>
                                </a:rPr>
                                <m:t>)</m:t>
                              </m:r>
                            </m:e>
                          </m:func>
                        </m:e>
                      </m:func>
                    </m:oMath>
                  </m:oMathPara>
                </a14:m>
                <a:endParaRPr lang="en-US" sz="32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275349" y="5705734"/>
                <a:ext cx="5778120" cy="945259"/>
              </a:xfrm>
              <a:prstGeom prst="rect">
                <a:avLst/>
              </a:prstGeom>
              <a:blipFill rotWithShape="0">
                <a:blip r:embed="rId6"/>
                <a:stretch>
                  <a:fillRect/>
                </a:stretch>
              </a:blipFill>
            </p:spPr>
            <p:txBody>
              <a:bodyPr/>
              <a:lstStyle/>
              <a:p>
                <a:r>
                  <a:rPr lang="en-US">
                    <a:noFill/>
                  </a:rPr>
                  <a:t> </a:t>
                </a:r>
              </a:p>
            </p:txBody>
          </p:sp>
        </mc:Fallback>
      </mc:AlternateContent>
      <p:sp>
        <p:nvSpPr>
          <p:cNvPr id="12" name="TextBox 11"/>
          <p:cNvSpPr txBox="1"/>
          <p:nvPr/>
        </p:nvSpPr>
        <p:spPr>
          <a:xfrm>
            <a:off x="0" y="2988276"/>
            <a:ext cx="12192000" cy="1938992"/>
          </a:xfrm>
          <a:prstGeom prst="rect">
            <a:avLst/>
          </a:prstGeom>
          <a:solidFill>
            <a:schemeClr val="accent1">
              <a:lumMod val="50000"/>
              <a:alpha val="94000"/>
            </a:schemeClr>
          </a:solidFill>
        </p:spPr>
        <p:txBody>
          <a:bodyPr wrap="square" rtlCol="0">
            <a:spAutoFit/>
          </a:bodyPr>
          <a:lstStyle/>
          <a:p>
            <a:pPr algn="ctr"/>
            <a:r>
              <a:rPr lang="en-US" sz="6000" b="1" dirty="0">
                <a:solidFill>
                  <a:srgbClr val="FFFF00"/>
                </a:solidFill>
                <a:latin typeface="Calibri" panose="020F0502020204030204" pitchFamily="34" charset="0"/>
              </a:rPr>
              <a:t>In practice, optimizing this generator objective does not work well!</a:t>
            </a:r>
          </a:p>
        </p:txBody>
      </p:sp>
      <p:pic>
        <p:nvPicPr>
          <p:cNvPr id="13" name="Picture 12"/>
          <p:cNvPicPr>
            <a:picLocks noChangeAspect="1"/>
          </p:cNvPicPr>
          <p:nvPr/>
        </p:nvPicPr>
        <p:blipFill>
          <a:blip r:embed="rId7"/>
          <a:stretch>
            <a:fillRect/>
          </a:stretch>
        </p:blipFill>
        <p:spPr>
          <a:xfrm>
            <a:off x="4972050" y="2342233"/>
            <a:ext cx="7219950" cy="4514850"/>
          </a:xfrm>
          <a:prstGeom prst="rect">
            <a:avLst/>
          </a:prstGeom>
          <a:ln>
            <a:noFill/>
          </a:ln>
          <a:effectLst>
            <a:outerShdw blurRad="292100" dist="139700" dir="2700000" algn="tl" rotWithShape="0">
              <a:srgbClr val="333333">
                <a:alpha val="65000"/>
              </a:srgbClr>
            </a:outerShdw>
          </a:effectLst>
        </p:spPr>
      </p:pic>
      <p:sp>
        <p:nvSpPr>
          <p:cNvPr id="14" name="TextBox 13"/>
          <p:cNvSpPr txBox="1"/>
          <p:nvPr/>
        </p:nvSpPr>
        <p:spPr>
          <a:xfrm>
            <a:off x="-4008" y="6515100"/>
            <a:ext cx="11811000" cy="369332"/>
          </a:xfrm>
          <a:prstGeom prst="rect">
            <a:avLst/>
          </a:prstGeom>
          <a:noFill/>
        </p:spPr>
        <p:txBody>
          <a:bodyPr wrap="square" rtlCol="0">
            <a:spAutoFit/>
          </a:bodyPr>
          <a:lstStyle/>
          <a:p>
            <a:r>
              <a:rPr lang="vi-VN" dirty="0">
                <a:solidFill>
                  <a:schemeClr val="bg2">
                    <a:lumMod val="75000"/>
                  </a:schemeClr>
                </a:solidFill>
              </a:rPr>
              <a:t>Slide </a:t>
            </a:r>
            <a:r>
              <a:rPr lang="en-US" dirty="0">
                <a:solidFill>
                  <a:schemeClr val="bg2">
                    <a:lumMod val="75000"/>
                  </a:schemeClr>
                </a:solidFill>
              </a:rPr>
              <a:t>C</a:t>
            </a:r>
            <a:r>
              <a:rPr lang="vi-VN" dirty="0">
                <a:solidFill>
                  <a:schemeClr val="bg2">
                    <a:lumMod val="75000"/>
                  </a:schemeClr>
                </a:solidFill>
              </a:rPr>
              <a:t>redit:</a:t>
            </a:r>
            <a:r>
              <a:rPr lang="en-US" dirty="0">
                <a:solidFill>
                  <a:schemeClr val="bg2">
                    <a:lumMod val="75000"/>
                  </a:schemeClr>
                </a:solidFill>
              </a:rPr>
              <a:t> </a:t>
            </a:r>
            <a:r>
              <a:rPr lang="en-US" dirty="0" err="1">
                <a:solidFill>
                  <a:schemeClr val="bg2">
                    <a:lumMod val="75000"/>
                  </a:schemeClr>
                </a:solidFill>
              </a:rPr>
              <a:t>Fei-Fei</a:t>
            </a:r>
            <a:r>
              <a:rPr lang="en-US" dirty="0">
                <a:solidFill>
                  <a:schemeClr val="bg2">
                    <a:lumMod val="75000"/>
                  </a:schemeClr>
                </a:solidFill>
              </a:rPr>
              <a:t> Li</a:t>
            </a:r>
            <a:r>
              <a:rPr lang="vi-VN" dirty="0">
                <a:solidFill>
                  <a:schemeClr val="bg2">
                    <a:lumMod val="75000"/>
                  </a:schemeClr>
                </a:solidFill>
              </a:rPr>
              <a:t> </a:t>
            </a:r>
            <a:endParaRPr lang="en-US" dirty="0">
              <a:solidFill>
                <a:schemeClr val="bg2">
                  <a:lumMod val="75000"/>
                </a:schemeClr>
              </a:solidFill>
            </a:endParaRPr>
          </a:p>
        </p:txBody>
      </p:sp>
    </p:spTree>
    <p:extLst>
      <p:ext uri="{BB962C8B-B14F-4D97-AF65-F5344CB8AC3E}">
        <p14:creationId xmlns:p14="http://schemas.microsoft.com/office/powerpoint/2010/main" val="427619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main idea</a:t>
            </a:r>
          </a:p>
        </p:txBody>
      </p:sp>
      <p:sp>
        <p:nvSpPr>
          <p:cNvPr id="3" name="Content Placeholder 2"/>
          <p:cNvSpPr txBox="1">
            <a:spLocks/>
          </p:cNvSpPr>
          <p:nvPr/>
        </p:nvSpPr>
        <p:spPr>
          <a:xfrm>
            <a:off x="809625" y="1466817"/>
            <a:ext cx="11382375" cy="1545324"/>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Gradient ascent on discriminator</a:t>
            </a:r>
            <a:endParaRPr lang="en-US" sz="3200" b="1"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p:txBody>
      </p:sp>
      <p:sp>
        <p:nvSpPr>
          <p:cNvPr id="4" name="TextBox 3"/>
          <p:cNvSpPr txBox="1"/>
          <p:nvPr/>
        </p:nvSpPr>
        <p:spPr>
          <a:xfrm>
            <a:off x="279400" y="702995"/>
            <a:ext cx="6176211" cy="646331"/>
          </a:xfrm>
          <a:prstGeom prst="rect">
            <a:avLst/>
          </a:prstGeom>
          <a:noFill/>
        </p:spPr>
        <p:txBody>
          <a:bodyPr wrap="square" rtlCol="0">
            <a:spAutoFit/>
          </a:bodyPr>
          <a:lstStyle/>
          <a:p>
            <a:r>
              <a:rPr lang="en-US" sz="3600" dirty="0">
                <a:solidFill>
                  <a:srgbClr val="00B050"/>
                </a:solidFill>
              </a:rPr>
              <a:t>Alternative between:</a:t>
            </a:r>
          </a:p>
        </p:txBody>
      </p:sp>
      <mc:AlternateContent xmlns:mc="http://schemas.openxmlformats.org/markup-compatibility/2006" xmlns:a14="http://schemas.microsoft.com/office/drawing/2010/main">
        <mc:Choice Requires="a14">
          <p:sp>
            <p:nvSpPr>
              <p:cNvPr id="5" name="TextBox 4"/>
              <p:cNvSpPr txBox="1"/>
              <p:nvPr/>
            </p:nvSpPr>
            <p:spPr>
              <a:xfrm>
                <a:off x="1554749" y="2042763"/>
                <a:ext cx="10017807" cy="8991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i="1">
                              <a:latin typeface="Cambria Math" panose="02040503050406030204" pitchFamily="18" charset="0"/>
                            </a:rPr>
                          </m:ctrlPr>
                        </m:funcPr>
                        <m:fName>
                          <m:limLow>
                            <m:limLowPr>
                              <m:ctrlPr>
                                <a:rPr lang="en-US" sz="3200" i="1">
                                  <a:latin typeface="Cambria Math" panose="02040503050406030204" pitchFamily="18" charset="0"/>
                                </a:rPr>
                              </m:ctrlPr>
                            </m:limLowPr>
                            <m:e>
                              <m:r>
                                <m:rPr>
                                  <m:sty m:val="p"/>
                                </m:rPr>
                                <a:rPr lang="en-US" sz="3200">
                                  <a:latin typeface="Cambria Math" panose="02040503050406030204" pitchFamily="18" charset="0"/>
                                </a:rPr>
                                <m:t>max</m:t>
                              </m:r>
                            </m:e>
                            <m:li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lim>
                          </m:limLow>
                        </m:fName>
                        <m:e>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rPr>
                                <m:t>𝑥</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𝑝</m:t>
                                  </m:r>
                                </m:e>
                                <m:sub>
                                  <m:r>
                                    <a:rPr lang="en-US" sz="3200" i="1">
                                      <a:latin typeface="Cambria Math" panose="02040503050406030204" pitchFamily="18" charset="0"/>
                                      <a:ea typeface="Cambria Math" panose="02040503050406030204" pitchFamily="18" charset="0"/>
                                    </a:rPr>
                                    <m:t>𝑑𝑎𝑡𝑎</m:t>
                                  </m:r>
                                </m:sub>
                              </m:sSub>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sub>
                              </m:sSub>
                              <m:d>
                                <m:dPr>
                                  <m:ctrlPr>
                                    <a:rPr lang="en-US" sz="3200" i="1">
                                      <a:latin typeface="Cambria Math" panose="02040503050406030204" pitchFamily="18" charset="0"/>
                                    </a:rPr>
                                  </m:ctrlPr>
                                </m:dPr>
                                <m:e>
                                  <m:r>
                                    <a:rPr lang="en-US" sz="3200" i="1">
                                      <a:latin typeface="Cambria Math" panose="02040503050406030204" pitchFamily="18" charset="0"/>
                                    </a:rPr>
                                    <m:t>𝑥</m:t>
                                  </m:r>
                                </m:e>
                              </m:d>
                            </m:e>
                          </m:func>
                          <m:r>
                            <a:rPr lang="en-US" sz="3200" i="1">
                              <a:latin typeface="Cambria Math" panose="02040503050406030204" pitchFamily="18" charset="0"/>
                            </a:rPr>
                            <m:t> +</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ea typeface="Cambria Math" panose="02040503050406030204" pitchFamily="18" charset="0"/>
                                </a:rPr>
                                <m:t>𝑧</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𝑝</m:t>
                                  </m:r>
                                </m:e>
                                <m:sub>
                                  <m:r>
                                    <a:rPr lang="en-US" sz="3200" i="1">
                                      <a:latin typeface="Cambria Math" panose="02040503050406030204" pitchFamily="18" charset="0"/>
                                      <a:ea typeface="Cambria Math" panose="02040503050406030204" pitchFamily="18" charset="0"/>
                                    </a:rPr>
                                    <m:t>𝑧</m:t>
                                  </m:r>
                                </m:sub>
                              </m:sSub>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i="1">
                                  <a:latin typeface="Cambria Math" panose="02040503050406030204" pitchFamily="18" charset="0"/>
                                </a:rPr>
                                <m:t>(</m:t>
                              </m:r>
                              <m:r>
                                <a:rPr lang="en-US" sz="3200" i="1">
                                  <a:latin typeface="Cambria Math" panose="02040503050406030204" pitchFamily="18" charset="0"/>
                                </a:rPr>
                                <m:t>1</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sub>
                              </m:sSub>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𝑔</m:t>
                                          </m:r>
                                        </m:sub>
                                      </m:sSub>
                                    </m:sub>
                                  </m:sSub>
                                  <m:d>
                                    <m:dPr>
                                      <m:ctrlPr>
                                        <a:rPr lang="en-US" sz="3200" i="1">
                                          <a:latin typeface="Cambria Math" panose="02040503050406030204" pitchFamily="18" charset="0"/>
                                        </a:rPr>
                                      </m:ctrlPr>
                                    </m:dPr>
                                    <m:e>
                                      <m:r>
                                        <a:rPr lang="en-US" sz="3200" i="1">
                                          <a:latin typeface="Cambria Math" panose="02040503050406030204" pitchFamily="18" charset="0"/>
                                        </a:rPr>
                                        <m:t>𝑧</m:t>
                                      </m:r>
                                    </m:e>
                                  </m:d>
                                </m:e>
                              </m:d>
                              <m:r>
                                <a:rPr lang="en-US" sz="3200" i="1">
                                  <a:latin typeface="Cambria Math" panose="02040503050406030204" pitchFamily="18" charset="0"/>
                                </a:rPr>
                                <m:t>)</m:t>
                              </m:r>
                            </m:e>
                          </m:func>
                          <m:r>
                            <a:rPr lang="en-US" sz="3200" i="1">
                              <a:latin typeface="Cambria Math" panose="02040503050406030204" pitchFamily="18" charset="0"/>
                            </a:rPr>
                            <m:t>]</m:t>
                          </m:r>
                        </m:e>
                      </m:func>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1554749" y="2042763"/>
                <a:ext cx="10017807" cy="899157"/>
              </a:xfrm>
              <a:prstGeom prst="rect">
                <a:avLst/>
              </a:prstGeom>
              <a:blipFill rotWithShape="0">
                <a:blip r:embed="rId4"/>
                <a:stretch>
                  <a:fillRect/>
                </a:stretch>
              </a:blipFill>
            </p:spPr>
            <p:txBody>
              <a:bodyPr/>
              <a:lstStyle/>
              <a:p>
                <a:r>
                  <a:rPr lang="en-US">
                    <a:noFill/>
                  </a:rPr>
                  <a:t> </a:t>
                </a:r>
              </a:p>
            </p:txBody>
          </p:sp>
        </mc:Fallback>
      </mc:AlternateContent>
      <p:sp>
        <p:nvSpPr>
          <p:cNvPr id="6" name="Content Placeholder 2"/>
          <p:cNvSpPr txBox="1">
            <a:spLocks/>
          </p:cNvSpPr>
          <p:nvPr/>
        </p:nvSpPr>
        <p:spPr>
          <a:xfrm>
            <a:off x="809624" y="3129632"/>
            <a:ext cx="11382375" cy="1545324"/>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32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Gradient descent on generator</a:t>
            </a:r>
            <a:endParaRPr lang="en-US" sz="3200" b="1"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1554749" y="3729697"/>
                <a:ext cx="5778120" cy="9452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limLow>
                            <m:limLowPr>
                              <m:ctrlPr>
                                <a:rPr lang="en-US" sz="3200" b="0" i="1" smtClean="0">
                                  <a:latin typeface="Cambria Math" panose="02040503050406030204" pitchFamily="18" charset="0"/>
                                </a:rPr>
                              </m:ctrlPr>
                            </m:limLowPr>
                            <m:e>
                              <m:r>
                                <m:rPr>
                                  <m:sty m:val="p"/>
                                </m:rPr>
                                <a:rPr lang="en-US" sz="3200" b="0" i="0" smtClean="0">
                                  <a:latin typeface="Cambria Math" panose="02040503050406030204" pitchFamily="18" charset="0"/>
                                </a:rPr>
                                <m:t>min</m:t>
                              </m:r>
                            </m:e>
                            <m:lim>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𝜃</m:t>
                                  </m:r>
                                </m:e>
                                <m:sub>
                                  <m:r>
                                    <a:rPr lang="en-US" sz="3200" b="0" i="1" smtClean="0">
                                      <a:latin typeface="Cambria Math" panose="02040503050406030204" pitchFamily="18" charset="0"/>
                                    </a:rPr>
                                    <m:t>𝑔</m:t>
                                  </m:r>
                                </m:sub>
                              </m:sSub>
                            </m:lim>
                          </m:limLow>
                        </m:fName>
                        <m:e>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𝔼</m:t>
                              </m:r>
                            </m:e>
                            <m:sub>
                              <m:r>
                                <a:rPr lang="en-US" sz="3200" i="1">
                                  <a:latin typeface="Cambria Math" panose="02040503050406030204" pitchFamily="18" charset="0"/>
                                  <a:ea typeface="Cambria Math" panose="02040503050406030204" pitchFamily="18" charset="0"/>
                                </a:rPr>
                                <m:t>𝑧</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𝑝</m:t>
                                  </m:r>
                                </m:e>
                                <m:sub>
                                  <m:r>
                                    <a:rPr lang="en-US" sz="3200" i="1">
                                      <a:latin typeface="Cambria Math" panose="02040503050406030204" pitchFamily="18" charset="0"/>
                                      <a:ea typeface="Cambria Math" panose="02040503050406030204" pitchFamily="18" charset="0"/>
                                    </a:rPr>
                                    <m:t>𝑧</m:t>
                                  </m:r>
                                </m:sub>
                              </m:sSub>
                            </m:sub>
                          </m:sSub>
                          <m:func>
                            <m:funcPr>
                              <m:ctrlPr>
                                <a:rPr lang="en-US" sz="3200" i="1">
                                  <a:latin typeface="Cambria Math" panose="02040503050406030204" pitchFamily="18" charset="0"/>
                                </a:rPr>
                              </m:ctrlPr>
                            </m:funcPr>
                            <m:fName>
                              <m:r>
                                <m:rPr>
                                  <m:sty m:val="p"/>
                                </m:rPr>
                                <a:rPr lang="en-US" sz="3200">
                                  <a:latin typeface="Cambria Math" panose="02040503050406030204" pitchFamily="18" charset="0"/>
                                </a:rPr>
                                <m:t>log</m:t>
                              </m:r>
                            </m:fName>
                            <m:e>
                              <m:r>
                                <a:rPr lang="en-US" sz="3200" i="1">
                                  <a:latin typeface="Cambria Math" panose="02040503050406030204" pitchFamily="18" charset="0"/>
                                </a:rPr>
                                <m:t>(</m:t>
                              </m:r>
                              <m:r>
                                <a:rPr lang="en-US" sz="3200" i="1">
                                  <a:latin typeface="Cambria Math" panose="02040503050406030204" pitchFamily="18" charset="0"/>
                                </a:rPr>
                                <m:t>1</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𝑑</m:t>
                                      </m:r>
                                    </m:sub>
                                  </m:sSub>
                                </m:sub>
                              </m:sSub>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𝐺</m:t>
                                      </m:r>
                                    </m:e>
                                    <m:sub>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𝜃</m:t>
                                          </m:r>
                                        </m:e>
                                        <m:sub>
                                          <m:r>
                                            <a:rPr lang="en-US" sz="3200" i="1">
                                              <a:latin typeface="Cambria Math" panose="02040503050406030204" pitchFamily="18" charset="0"/>
                                            </a:rPr>
                                            <m:t>𝑔</m:t>
                                          </m:r>
                                        </m:sub>
                                      </m:sSub>
                                    </m:sub>
                                  </m:sSub>
                                  <m:d>
                                    <m:dPr>
                                      <m:ctrlPr>
                                        <a:rPr lang="en-US" sz="3200" i="1">
                                          <a:latin typeface="Cambria Math" panose="02040503050406030204" pitchFamily="18" charset="0"/>
                                        </a:rPr>
                                      </m:ctrlPr>
                                    </m:dPr>
                                    <m:e>
                                      <m:r>
                                        <a:rPr lang="en-US" sz="3200" i="1">
                                          <a:latin typeface="Cambria Math" panose="02040503050406030204" pitchFamily="18" charset="0"/>
                                        </a:rPr>
                                        <m:t>𝑧</m:t>
                                      </m:r>
                                    </m:e>
                                  </m:d>
                                </m:e>
                              </m:d>
                              <m:r>
                                <a:rPr lang="en-US" sz="3200" i="1">
                                  <a:latin typeface="Cambria Math" panose="02040503050406030204" pitchFamily="18" charset="0"/>
                                </a:rPr>
                                <m:t>)</m:t>
                              </m:r>
                            </m:e>
                          </m:func>
                        </m:e>
                      </m:func>
                    </m:oMath>
                  </m:oMathPara>
                </a14:m>
                <a:endParaRPr lang="en-US" sz="3200" dirty="0"/>
              </a:p>
            </p:txBody>
          </p:sp>
        </mc:Choice>
        <mc:Fallback xmlns="">
          <p:sp>
            <p:nvSpPr>
              <p:cNvPr id="7" name="TextBox 6"/>
              <p:cNvSpPr txBox="1">
                <a:spLocks noRot="1" noChangeAspect="1" noMove="1" noResize="1" noEditPoints="1" noAdjustHandles="1" noChangeArrowheads="1" noChangeShapeType="1" noTextEdit="1"/>
              </p:cNvSpPr>
              <p:nvPr/>
            </p:nvSpPr>
            <p:spPr>
              <a:xfrm>
                <a:off x="1554749" y="3729697"/>
                <a:ext cx="5778120" cy="945259"/>
              </a:xfrm>
              <a:prstGeom prst="rect">
                <a:avLst/>
              </a:prstGeom>
              <a:blipFill rotWithShape="0">
                <a:blip r:embed="rId5"/>
                <a:stretch>
                  <a:fillRect/>
                </a:stretch>
              </a:blipFill>
            </p:spPr>
            <p:txBody>
              <a:bodyPr/>
              <a:lstStyle/>
              <a:p>
                <a:r>
                  <a:rPr lang="en-US">
                    <a:noFill/>
                  </a:rPr>
                  <a:t> </a:t>
                </a:r>
              </a:p>
            </p:txBody>
          </p:sp>
        </mc:Fallback>
      </mc:AlternateContent>
      <p:sp>
        <p:nvSpPr>
          <p:cNvPr id="8" name="Content Placeholder 2"/>
          <p:cNvSpPr txBox="1">
            <a:spLocks/>
          </p:cNvSpPr>
          <p:nvPr/>
        </p:nvSpPr>
        <p:spPr>
          <a:xfrm>
            <a:off x="809623" y="4722226"/>
            <a:ext cx="11382375" cy="1545324"/>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3200" dirty="0">
                <a:solidFill>
                  <a:srgbClr val="FF0000"/>
                </a:solidFill>
                <a:latin typeface="Segoe UI" panose="020B0502040204020203" pitchFamily="34" charset="0"/>
                <a:cs typeface="Segoe UI" panose="020B0502040204020203" pitchFamily="34" charset="0"/>
              </a:rPr>
              <a:t> </a:t>
            </a:r>
            <a:r>
              <a:rPr lang="en-US" sz="3200" dirty="0">
                <a:solidFill>
                  <a:srgbClr val="FF0000"/>
                </a:solidFill>
                <a:latin typeface="Segoe UI" panose="020B0502040204020203" pitchFamily="34" charset="0"/>
                <a:cs typeface="Segoe UI" panose="020B0502040204020203" pitchFamily="34" charset="0"/>
              </a:rPr>
              <a:t>Heuristic, non-saturating game</a:t>
            </a:r>
            <a:endParaRPr lang="en-US" sz="3200" b="1" dirty="0">
              <a:solidFill>
                <a:srgbClr val="FF000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9" name="TextBox 8"/>
              <p:cNvSpPr txBox="1"/>
              <p:nvPr/>
            </p:nvSpPr>
            <p:spPr>
              <a:xfrm>
                <a:off x="1554749" y="5369561"/>
                <a:ext cx="4846648" cy="9484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solidFill>
                                <a:srgbClr val="FF0000"/>
                              </a:solidFill>
                              <a:latin typeface="Cambria Math" panose="02040503050406030204" pitchFamily="18" charset="0"/>
                            </a:rPr>
                          </m:ctrlPr>
                        </m:funcPr>
                        <m:fName>
                          <m:limLow>
                            <m:limLowPr>
                              <m:ctrlPr>
                                <a:rPr lang="en-US" sz="3200" b="0" i="1" smtClean="0">
                                  <a:solidFill>
                                    <a:srgbClr val="FF0000"/>
                                  </a:solidFill>
                                  <a:latin typeface="Cambria Math" panose="02040503050406030204" pitchFamily="18" charset="0"/>
                                </a:rPr>
                              </m:ctrlPr>
                            </m:limLowPr>
                            <m:e>
                              <m:r>
                                <m:rPr>
                                  <m:sty m:val="p"/>
                                </m:rPr>
                                <a:rPr lang="en-US" sz="3200" b="0" i="0" smtClean="0">
                                  <a:solidFill>
                                    <a:srgbClr val="FF0000"/>
                                  </a:solidFill>
                                  <a:latin typeface="Cambria Math" panose="02040503050406030204" pitchFamily="18" charset="0"/>
                                </a:rPr>
                                <m:t>max</m:t>
                              </m:r>
                            </m:e>
                            <m:lim>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ea typeface="Cambria Math" panose="02040503050406030204" pitchFamily="18" charset="0"/>
                                    </a:rPr>
                                    <m:t>𝜃</m:t>
                                  </m:r>
                                </m:e>
                                <m:sub>
                                  <m:r>
                                    <a:rPr lang="en-US" sz="3200" b="0" i="1" smtClean="0">
                                      <a:solidFill>
                                        <a:srgbClr val="FF0000"/>
                                      </a:solidFill>
                                      <a:latin typeface="Cambria Math" panose="02040503050406030204" pitchFamily="18" charset="0"/>
                                    </a:rPr>
                                    <m:t>𝑔</m:t>
                                  </m:r>
                                </m:sub>
                              </m:sSub>
                            </m:lim>
                          </m:limLow>
                        </m:fName>
                        <m:e>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ea typeface="Cambria Math" panose="02040503050406030204" pitchFamily="18" charset="0"/>
                                </a:rPr>
                                <m:t>𝔼</m:t>
                              </m:r>
                            </m:e>
                            <m:sub>
                              <m:r>
                                <a:rPr lang="en-US" sz="3200" i="1">
                                  <a:solidFill>
                                    <a:srgbClr val="FF0000"/>
                                  </a:solidFill>
                                  <a:latin typeface="Cambria Math" panose="02040503050406030204" pitchFamily="18" charset="0"/>
                                  <a:ea typeface="Cambria Math" panose="02040503050406030204" pitchFamily="18" charset="0"/>
                                </a:rPr>
                                <m:t>𝑧</m:t>
                              </m:r>
                              <m:r>
                                <a:rPr lang="en-US" sz="3200" i="1">
                                  <a:solidFill>
                                    <a:srgbClr val="FF0000"/>
                                  </a:solidFill>
                                  <a:latin typeface="Cambria Math" panose="02040503050406030204" pitchFamily="18" charset="0"/>
                                  <a:ea typeface="Cambria Math" panose="02040503050406030204" pitchFamily="18" charset="0"/>
                                </a:rPr>
                                <m:t>~</m:t>
                              </m:r>
                              <m:sSub>
                                <m:sSubPr>
                                  <m:ctrlPr>
                                    <a:rPr lang="en-US" sz="3200" i="1">
                                      <a:solidFill>
                                        <a:srgbClr val="FF0000"/>
                                      </a:solidFill>
                                      <a:latin typeface="Cambria Math" panose="02040503050406030204" pitchFamily="18" charset="0"/>
                                      <a:ea typeface="Cambria Math" panose="02040503050406030204" pitchFamily="18" charset="0"/>
                                    </a:rPr>
                                  </m:ctrlPr>
                                </m:sSubPr>
                                <m:e>
                                  <m:r>
                                    <a:rPr lang="en-US" sz="3200" i="1">
                                      <a:solidFill>
                                        <a:srgbClr val="FF0000"/>
                                      </a:solidFill>
                                      <a:latin typeface="Cambria Math" panose="02040503050406030204" pitchFamily="18" charset="0"/>
                                      <a:ea typeface="Cambria Math" panose="02040503050406030204" pitchFamily="18" charset="0"/>
                                    </a:rPr>
                                    <m:t>𝑝</m:t>
                                  </m:r>
                                </m:e>
                                <m:sub>
                                  <m:r>
                                    <a:rPr lang="en-US" sz="3200" i="1">
                                      <a:solidFill>
                                        <a:srgbClr val="FF0000"/>
                                      </a:solidFill>
                                      <a:latin typeface="Cambria Math" panose="02040503050406030204" pitchFamily="18" charset="0"/>
                                      <a:ea typeface="Cambria Math" panose="02040503050406030204" pitchFamily="18" charset="0"/>
                                    </a:rPr>
                                    <m:t>𝑧</m:t>
                                  </m:r>
                                </m:sub>
                              </m:sSub>
                            </m:sub>
                          </m:sSub>
                          <m:func>
                            <m:funcPr>
                              <m:ctrlPr>
                                <a:rPr lang="en-US" sz="3200" i="1">
                                  <a:solidFill>
                                    <a:srgbClr val="FF0000"/>
                                  </a:solidFill>
                                  <a:latin typeface="Cambria Math" panose="02040503050406030204" pitchFamily="18" charset="0"/>
                                </a:rPr>
                              </m:ctrlPr>
                            </m:funcPr>
                            <m:fName>
                              <m:r>
                                <m:rPr>
                                  <m:sty m:val="p"/>
                                </m:rPr>
                                <a:rPr lang="en-US" sz="3200">
                                  <a:solidFill>
                                    <a:srgbClr val="FF0000"/>
                                  </a:solidFill>
                                  <a:latin typeface="Cambria Math" panose="02040503050406030204" pitchFamily="18" charset="0"/>
                                </a:rPr>
                                <m:t>log</m:t>
                              </m:r>
                            </m:fName>
                            <m:e>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𝐷</m:t>
                                  </m:r>
                                </m:e>
                                <m:sub>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ea typeface="Cambria Math" panose="02040503050406030204" pitchFamily="18" charset="0"/>
                                        </a:rPr>
                                        <m:t>𝜃</m:t>
                                      </m:r>
                                    </m:e>
                                    <m:sub>
                                      <m:r>
                                        <a:rPr lang="en-US" sz="3200" i="1">
                                          <a:solidFill>
                                            <a:srgbClr val="FF0000"/>
                                          </a:solidFill>
                                          <a:latin typeface="Cambria Math" panose="02040503050406030204" pitchFamily="18" charset="0"/>
                                        </a:rPr>
                                        <m:t>𝑑</m:t>
                                      </m:r>
                                    </m:sub>
                                  </m:sSub>
                                </m:sub>
                              </m:sSub>
                              <m:d>
                                <m:dPr>
                                  <m:ctrlPr>
                                    <a:rPr lang="en-US" sz="3200" i="1">
                                      <a:solidFill>
                                        <a:srgbClr val="FF0000"/>
                                      </a:solidFill>
                                      <a:latin typeface="Cambria Math" panose="02040503050406030204" pitchFamily="18" charset="0"/>
                                    </a:rPr>
                                  </m:ctrlPr>
                                </m:dPr>
                                <m:e>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𝐺</m:t>
                                      </m:r>
                                    </m:e>
                                    <m:sub>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ea typeface="Cambria Math" panose="02040503050406030204" pitchFamily="18" charset="0"/>
                                            </a:rPr>
                                            <m:t>𝜃</m:t>
                                          </m:r>
                                        </m:e>
                                        <m:sub>
                                          <m:r>
                                            <a:rPr lang="en-US" sz="3200" i="1">
                                              <a:solidFill>
                                                <a:srgbClr val="FF0000"/>
                                              </a:solidFill>
                                              <a:latin typeface="Cambria Math" panose="02040503050406030204" pitchFamily="18" charset="0"/>
                                            </a:rPr>
                                            <m:t>𝑔</m:t>
                                          </m:r>
                                        </m:sub>
                                      </m:sSub>
                                    </m:sub>
                                  </m:sSub>
                                  <m:d>
                                    <m:dPr>
                                      <m:ctrlPr>
                                        <a:rPr lang="en-US" sz="3200" i="1">
                                          <a:solidFill>
                                            <a:srgbClr val="FF0000"/>
                                          </a:solidFill>
                                          <a:latin typeface="Cambria Math" panose="02040503050406030204" pitchFamily="18" charset="0"/>
                                        </a:rPr>
                                      </m:ctrlPr>
                                    </m:dPr>
                                    <m:e>
                                      <m:r>
                                        <a:rPr lang="en-US" sz="3200" i="1">
                                          <a:solidFill>
                                            <a:srgbClr val="FF0000"/>
                                          </a:solidFill>
                                          <a:latin typeface="Cambria Math" panose="02040503050406030204" pitchFamily="18" charset="0"/>
                                        </a:rPr>
                                        <m:t>𝑧</m:t>
                                      </m:r>
                                    </m:e>
                                  </m:d>
                                </m:e>
                              </m:d>
                            </m:e>
                          </m:func>
                        </m:e>
                      </m:func>
                    </m:oMath>
                  </m:oMathPara>
                </a14:m>
                <a:endParaRPr lang="en-US" sz="3200"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554749" y="5369561"/>
                <a:ext cx="4846648" cy="948465"/>
              </a:xfrm>
              <a:prstGeom prst="rect">
                <a:avLst/>
              </a:prstGeom>
              <a:blipFill rotWithShape="0">
                <a:blip r:embed="rId6"/>
                <a:stretch>
                  <a:fillRect b="-645"/>
                </a:stretch>
              </a:blipFill>
            </p:spPr>
            <p:txBody>
              <a:bodyPr/>
              <a:lstStyle/>
              <a:p>
                <a:r>
                  <a:rPr lang="en-US">
                    <a:noFill/>
                  </a:rPr>
                  <a:t> </a:t>
                </a:r>
              </a:p>
            </p:txBody>
          </p:sp>
        </mc:Fallback>
      </mc:AlternateContent>
      <p:pic>
        <p:nvPicPr>
          <p:cNvPr id="10" name="Picture 9"/>
          <p:cNvPicPr>
            <a:picLocks noChangeAspect="1"/>
          </p:cNvPicPr>
          <p:nvPr/>
        </p:nvPicPr>
        <p:blipFill>
          <a:blip r:embed="rId7"/>
          <a:stretch>
            <a:fillRect/>
          </a:stretch>
        </p:blipFill>
        <p:spPr>
          <a:xfrm>
            <a:off x="7429197" y="3312689"/>
            <a:ext cx="4762801" cy="2622000"/>
          </a:xfrm>
          <a:prstGeom prst="rect">
            <a:avLst/>
          </a:prstGeom>
        </p:spPr>
      </p:pic>
      <p:sp>
        <p:nvSpPr>
          <p:cNvPr id="11" name="TextBox 10"/>
          <p:cNvSpPr txBox="1"/>
          <p:nvPr/>
        </p:nvSpPr>
        <p:spPr>
          <a:xfrm>
            <a:off x="-4008" y="6515100"/>
            <a:ext cx="12196008" cy="369332"/>
          </a:xfrm>
          <a:prstGeom prst="rect">
            <a:avLst/>
          </a:prstGeom>
          <a:noFill/>
        </p:spPr>
        <p:txBody>
          <a:bodyPr wrap="square" rtlCol="0">
            <a:spAutoFit/>
          </a:bodyPr>
          <a:lstStyle/>
          <a:p>
            <a:pPr algn="r"/>
            <a:r>
              <a:rPr lang="vi-VN" dirty="0">
                <a:solidFill>
                  <a:schemeClr val="bg2">
                    <a:lumMod val="75000"/>
                  </a:schemeClr>
                </a:solidFill>
              </a:rPr>
              <a:t>Slide </a:t>
            </a:r>
            <a:r>
              <a:rPr lang="en-US" dirty="0">
                <a:solidFill>
                  <a:schemeClr val="bg2">
                    <a:lumMod val="75000"/>
                  </a:schemeClr>
                </a:solidFill>
              </a:rPr>
              <a:t>C</a:t>
            </a:r>
            <a:r>
              <a:rPr lang="vi-VN" dirty="0">
                <a:solidFill>
                  <a:schemeClr val="bg2">
                    <a:lumMod val="75000"/>
                  </a:schemeClr>
                </a:solidFill>
              </a:rPr>
              <a:t>redit:</a:t>
            </a:r>
            <a:r>
              <a:rPr lang="en-US" dirty="0">
                <a:solidFill>
                  <a:schemeClr val="bg2">
                    <a:lumMod val="75000"/>
                  </a:schemeClr>
                </a:solidFill>
              </a:rPr>
              <a:t> </a:t>
            </a:r>
            <a:r>
              <a:rPr lang="en-US" dirty="0" err="1">
                <a:solidFill>
                  <a:schemeClr val="bg2">
                    <a:lumMod val="75000"/>
                  </a:schemeClr>
                </a:solidFill>
              </a:rPr>
              <a:t>Fei-Fei</a:t>
            </a:r>
            <a:r>
              <a:rPr lang="en-US" dirty="0">
                <a:solidFill>
                  <a:schemeClr val="bg2">
                    <a:lumMod val="75000"/>
                  </a:schemeClr>
                </a:solidFill>
              </a:rPr>
              <a:t> Li</a:t>
            </a:r>
            <a:r>
              <a:rPr lang="vi-VN" dirty="0">
                <a:solidFill>
                  <a:schemeClr val="bg2">
                    <a:lumMod val="75000"/>
                  </a:schemeClr>
                </a:solidFill>
              </a:rPr>
              <a:t> </a:t>
            </a:r>
            <a:endParaRPr lang="en-US" dirty="0">
              <a:solidFill>
                <a:schemeClr val="bg2">
                  <a:lumMod val="75000"/>
                </a:schemeClr>
              </a:solidFill>
            </a:endParaRPr>
          </a:p>
        </p:txBody>
      </p:sp>
    </p:spTree>
    <p:extLst>
      <p:ext uri="{BB962C8B-B14F-4D97-AF65-F5344CB8AC3E}">
        <p14:creationId xmlns:p14="http://schemas.microsoft.com/office/powerpoint/2010/main" val="1962171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GAN’s main idea</a:t>
            </a:r>
          </a:p>
        </p:txBody>
      </p:sp>
      <p:sp>
        <p:nvSpPr>
          <p:cNvPr id="3" name="TextBox 2"/>
          <p:cNvSpPr txBox="1"/>
          <p:nvPr/>
        </p:nvSpPr>
        <p:spPr>
          <a:xfrm>
            <a:off x="279400" y="702995"/>
            <a:ext cx="6176211" cy="646331"/>
          </a:xfrm>
          <a:prstGeom prst="rect">
            <a:avLst/>
          </a:prstGeom>
          <a:noFill/>
        </p:spPr>
        <p:txBody>
          <a:bodyPr wrap="square" rtlCol="0">
            <a:spAutoFit/>
          </a:bodyPr>
          <a:lstStyle/>
          <a:p>
            <a:r>
              <a:rPr lang="en-US" sz="3600" dirty="0">
                <a:solidFill>
                  <a:srgbClr val="00B050"/>
                </a:solidFill>
              </a:rPr>
              <a:t>Adversarial Training Algorithm</a:t>
            </a:r>
          </a:p>
        </p:txBody>
      </p:sp>
      <p:pic>
        <p:nvPicPr>
          <p:cNvPr id="4" name="Picture 3"/>
          <p:cNvPicPr>
            <a:picLocks noChangeAspect="1"/>
          </p:cNvPicPr>
          <p:nvPr/>
        </p:nvPicPr>
        <p:blipFill>
          <a:blip r:embed="rId3"/>
          <a:stretch>
            <a:fillRect/>
          </a:stretch>
        </p:blipFill>
        <p:spPr>
          <a:xfrm>
            <a:off x="1766794" y="1587611"/>
            <a:ext cx="8883001" cy="4452800"/>
          </a:xfrm>
          <a:prstGeom prst="rect">
            <a:avLst/>
          </a:prstGeom>
        </p:spPr>
      </p:pic>
      <p:sp>
        <p:nvSpPr>
          <p:cNvPr id="7" name="Rectangle 6"/>
          <p:cNvSpPr/>
          <p:nvPr/>
        </p:nvSpPr>
        <p:spPr>
          <a:xfrm>
            <a:off x="2470484" y="1876926"/>
            <a:ext cx="705853" cy="224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849979" y="545432"/>
            <a:ext cx="4588042" cy="1042179"/>
          </a:xfrm>
          <a:prstGeom prst="rect">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rPr>
              <a:t>Some find k = 1 is more stable,</a:t>
            </a:r>
          </a:p>
          <a:p>
            <a:pPr algn="ctr"/>
            <a:r>
              <a:rPr lang="en-US" sz="2400" b="1" dirty="0">
                <a:solidFill>
                  <a:srgbClr val="FFFF00"/>
                </a:solidFill>
              </a:rPr>
              <a:t>others use k &gt; 1, no best rule.</a:t>
            </a:r>
          </a:p>
        </p:txBody>
      </p:sp>
      <p:cxnSp>
        <p:nvCxnSpPr>
          <p:cNvPr id="10" name="Straight Arrow Connector 9"/>
          <p:cNvCxnSpPr>
            <a:stCxn id="8" idx="1"/>
          </p:cNvCxnSpPr>
          <p:nvPr/>
        </p:nvCxnSpPr>
        <p:spPr>
          <a:xfrm flipH="1">
            <a:off x="3176337" y="1066522"/>
            <a:ext cx="3673642" cy="8104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008" y="6515100"/>
            <a:ext cx="12196008" cy="369332"/>
          </a:xfrm>
          <a:prstGeom prst="rect">
            <a:avLst/>
          </a:prstGeom>
          <a:noFill/>
        </p:spPr>
        <p:txBody>
          <a:bodyPr wrap="square" rtlCol="0">
            <a:spAutoFit/>
          </a:bodyPr>
          <a:lstStyle/>
          <a:p>
            <a:pPr algn="r"/>
            <a:r>
              <a:rPr lang="vi-VN" dirty="0">
                <a:solidFill>
                  <a:schemeClr val="bg2">
                    <a:lumMod val="75000"/>
                  </a:schemeClr>
                </a:solidFill>
              </a:rPr>
              <a:t>Slide </a:t>
            </a:r>
            <a:r>
              <a:rPr lang="en-US" dirty="0">
                <a:solidFill>
                  <a:schemeClr val="bg2">
                    <a:lumMod val="75000"/>
                  </a:schemeClr>
                </a:solidFill>
              </a:rPr>
              <a:t>C</a:t>
            </a:r>
            <a:r>
              <a:rPr lang="vi-VN" dirty="0">
                <a:solidFill>
                  <a:schemeClr val="bg2">
                    <a:lumMod val="75000"/>
                  </a:schemeClr>
                </a:solidFill>
              </a:rPr>
              <a:t>redit:</a:t>
            </a:r>
            <a:r>
              <a:rPr lang="en-US" dirty="0">
                <a:solidFill>
                  <a:schemeClr val="bg2">
                    <a:lumMod val="75000"/>
                  </a:schemeClr>
                </a:solidFill>
              </a:rPr>
              <a:t> </a:t>
            </a:r>
            <a:r>
              <a:rPr lang="en-US" dirty="0" err="1">
                <a:solidFill>
                  <a:schemeClr val="bg2">
                    <a:lumMod val="75000"/>
                  </a:schemeClr>
                </a:solidFill>
              </a:rPr>
              <a:t>Fei-Fei</a:t>
            </a:r>
            <a:r>
              <a:rPr lang="en-US" dirty="0">
                <a:solidFill>
                  <a:schemeClr val="bg2">
                    <a:lumMod val="75000"/>
                  </a:schemeClr>
                </a:solidFill>
              </a:rPr>
              <a:t> Li</a:t>
            </a:r>
            <a:r>
              <a:rPr lang="vi-VN" dirty="0">
                <a:solidFill>
                  <a:schemeClr val="bg2">
                    <a:lumMod val="75000"/>
                  </a:schemeClr>
                </a:solidFill>
              </a:rPr>
              <a:t> </a:t>
            </a:r>
            <a:endParaRPr lang="en-US" dirty="0">
              <a:solidFill>
                <a:schemeClr val="bg2">
                  <a:lumMod val="75000"/>
                </a:schemeClr>
              </a:solidFill>
            </a:endParaRPr>
          </a:p>
        </p:txBody>
      </p:sp>
    </p:spTree>
    <p:extLst>
      <p:ext uri="{BB962C8B-B14F-4D97-AF65-F5344CB8AC3E}">
        <p14:creationId xmlns:p14="http://schemas.microsoft.com/office/powerpoint/2010/main" val="37887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vi-VN" sz="4000" dirty="0">
                <a:solidFill>
                  <a:srgbClr val="FFFF00"/>
                </a:solidFill>
                <a:latin typeface="Segoe UI" panose="020B0502040204020203" pitchFamily="34" charset="0"/>
                <a:cs typeface="Segoe UI" panose="020B0502040204020203" pitchFamily="34" charset="0"/>
              </a:rPr>
              <a:t>Example: Approximating a 1D Gaussian distribution</a:t>
            </a:r>
            <a:endParaRPr lang="en-US" sz="4000" dirty="0">
              <a:solidFill>
                <a:srgbClr val="FFFF00"/>
              </a:solidFill>
              <a:latin typeface="Segoe UI" panose="020B0502040204020203" pitchFamily="34" charset="0"/>
              <a:cs typeface="Segoe UI" panose="020B0502040204020203" pitchFamily="34" charset="0"/>
            </a:endParaRPr>
          </a:p>
        </p:txBody>
      </p:sp>
      <p:pic>
        <p:nvPicPr>
          <p:cNvPr id="12" name="Generative Adversarial Network visualiz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95252" y="905030"/>
            <a:ext cx="7958215" cy="5305477"/>
          </a:xfrm>
          <a:prstGeom prst="rect">
            <a:avLst/>
          </a:prstGeom>
        </p:spPr>
      </p:pic>
      <p:sp>
        <p:nvSpPr>
          <p:cNvPr id="13" name="TextBox 12"/>
          <p:cNvSpPr txBox="1"/>
          <p:nvPr/>
        </p:nvSpPr>
        <p:spPr>
          <a:xfrm>
            <a:off x="109928" y="6394304"/>
            <a:ext cx="12082072" cy="382249"/>
          </a:xfrm>
          <a:prstGeom prst="rect">
            <a:avLst/>
          </a:prstGeom>
          <a:noFill/>
        </p:spPr>
        <p:txBody>
          <a:bodyPr wrap="square" rtlCol="0">
            <a:spAutoFit/>
          </a:bodyPr>
          <a:lstStyle/>
          <a:p>
            <a:pPr algn="r"/>
            <a:r>
              <a:rPr lang="en-US" dirty="0">
                <a:solidFill>
                  <a:schemeClr val="bg2">
                    <a:lumMod val="50000"/>
                  </a:schemeClr>
                </a:solidFill>
              </a:rPr>
              <a:t>http://blog.aylien.com/introduction-generative-adversarial-networks-code-tensorflow/</a:t>
            </a:r>
          </a:p>
        </p:txBody>
      </p:sp>
    </p:spTree>
    <p:extLst>
      <p:ext uri="{BB962C8B-B14F-4D97-AF65-F5344CB8AC3E}">
        <p14:creationId xmlns:p14="http://schemas.microsoft.com/office/powerpoint/2010/main" val="30541720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151"/>
            <a:ext cx="12192000" cy="769441"/>
          </a:xfrm>
          <a:prstGeom prst="rect">
            <a:avLst/>
          </a:prstGeom>
          <a:noFill/>
        </p:spPr>
        <p:txBody>
          <a:bodyPr wrap="square" rtlCol="0">
            <a:spAutoFit/>
          </a:bodyPr>
          <a:lstStyle/>
          <a:p>
            <a:pPr algn="ctr"/>
            <a:r>
              <a:rPr lang="en-US" sz="4400" b="1" dirty="0">
                <a:solidFill>
                  <a:srgbClr val="0070C0"/>
                </a:solidFill>
                <a:latin typeface="Segoe UI" panose="020B0502040204020203" pitchFamily="34" charset="0"/>
                <a:cs typeface="Segoe UI" panose="020B0502040204020203" pitchFamily="34" charset="0"/>
              </a:rPr>
              <a:t>Taking a big step with deep learning</a:t>
            </a:r>
          </a:p>
        </p:txBody>
      </p:sp>
      <p:pic>
        <p:nvPicPr>
          <p:cNvPr id="3" name="Picture 2" descr="Image resul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1336" y="1089272"/>
            <a:ext cx="2962764" cy="14813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05000" y="2565400"/>
            <a:ext cx="2921000" cy="523220"/>
          </a:xfrm>
          <a:prstGeom prst="rect">
            <a:avLst/>
          </a:prstGeom>
          <a:noFill/>
        </p:spPr>
        <p:txBody>
          <a:bodyPr wrap="square" rtlCol="0">
            <a:spAutoFit/>
          </a:bodyPr>
          <a:lstStyle/>
          <a:p>
            <a:pPr algn="ctr"/>
            <a:r>
              <a:rPr lang="en-US" sz="2800" b="1" dirty="0">
                <a:solidFill>
                  <a:schemeClr val="tx1">
                    <a:lumMod val="95000"/>
                    <a:lumOff val="5000"/>
                  </a:schemeClr>
                </a:solidFill>
              </a:rPr>
              <a:t>Classification</a:t>
            </a:r>
          </a:p>
        </p:txBody>
      </p:sp>
      <p:pic>
        <p:nvPicPr>
          <p:cNvPr id="5" name="Picture 4"/>
          <p:cNvPicPr>
            <a:picLocks noChangeAspect="1"/>
          </p:cNvPicPr>
          <p:nvPr/>
        </p:nvPicPr>
        <p:blipFill>
          <a:blip r:embed="rId4"/>
          <a:stretch>
            <a:fillRect/>
          </a:stretch>
        </p:blipFill>
        <p:spPr>
          <a:xfrm>
            <a:off x="1764500" y="3126720"/>
            <a:ext cx="3099600" cy="3128000"/>
          </a:xfrm>
          <a:prstGeom prst="rect">
            <a:avLst/>
          </a:prstGeom>
        </p:spPr>
      </p:pic>
      <p:sp>
        <p:nvSpPr>
          <p:cNvPr id="6" name="TextBox 5"/>
          <p:cNvSpPr txBox="1"/>
          <p:nvPr/>
        </p:nvSpPr>
        <p:spPr>
          <a:xfrm>
            <a:off x="1764500" y="6254720"/>
            <a:ext cx="2921000" cy="523220"/>
          </a:xfrm>
          <a:prstGeom prst="rect">
            <a:avLst/>
          </a:prstGeom>
          <a:noFill/>
        </p:spPr>
        <p:txBody>
          <a:bodyPr wrap="square" rtlCol="0">
            <a:spAutoFit/>
          </a:bodyPr>
          <a:lstStyle/>
          <a:p>
            <a:pPr algn="ctr"/>
            <a:r>
              <a:rPr lang="en-US" sz="2800" b="1" dirty="0">
                <a:solidFill>
                  <a:schemeClr val="tx1">
                    <a:lumMod val="95000"/>
                    <a:lumOff val="5000"/>
                  </a:schemeClr>
                </a:solidFill>
              </a:rPr>
              <a:t>Object Detection</a:t>
            </a:r>
          </a:p>
        </p:txBody>
      </p:sp>
      <p:pic>
        <p:nvPicPr>
          <p:cNvPr id="7" name="Picture 6"/>
          <p:cNvPicPr>
            <a:picLocks noChangeAspect="1"/>
          </p:cNvPicPr>
          <p:nvPr/>
        </p:nvPicPr>
        <p:blipFill>
          <a:blip r:embed="rId5"/>
          <a:stretch>
            <a:fillRect/>
          </a:stretch>
        </p:blipFill>
        <p:spPr>
          <a:xfrm>
            <a:off x="6233079" y="927150"/>
            <a:ext cx="3901521" cy="2559728"/>
          </a:xfrm>
          <a:prstGeom prst="rect">
            <a:avLst/>
          </a:prstGeom>
        </p:spPr>
      </p:pic>
      <p:pic>
        <p:nvPicPr>
          <p:cNvPr id="8" name="Picture 7"/>
          <p:cNvPicPr>
            <a:picLocks noChangeAspect="1"/>
          </p:cNvPicPr>
          <p:nvPr/>
        </p:nvPicPr>
        <p:blipFill>
          <a:blip r:embed="rId6"/>
          <a:stretch>
            <a:fillRect/>
          </a:stretch>
        </p:blipFill>
        <p:spPr>
          <a:xfrm>
            <a:off x="6723339" y="4035498"/>
            <a:ext cx="2943225" cy="1857375"/>
          </a:xfrm>
          <a:prstGeom prst="rect">
            <a:avLst/>
          </a:prstGeom>
        </p:spPr>
      </p:pic>
      <p:sp>
        <p:nvSpPr>
          <p:cNvPr id="9" name="TextBox 8"/>
          <p:cNvSpPr txBox="1"/>
          <p:nvPr/>
        </p:nvSpPr>
        <p:spPr>
          <a:xfrm>
            <a:off x="6233078" y="3486878"/>
            <a:ext cx="3901521" cy="523220"/>
          </a:xfrm>
          <a:prstGeom prst="rect">
            <a:avLst/>
          </a:prstGeom>
          <a:noFill/>
        </p:spPr>
        <p:txBody>
          <a:bodyPr wrap="square" rtlCol="0">
            <a:spAutoFit/>
          </a:bodyPr>
          <a:lstStyle/>
          <a:p>
            <a:pPr algn="ctr"/>
            <a:r>
              <a:rPr lang="en-US" sz="2800" b="1" dirty="0">
                <a:solidFill>
                  <a:schemeClr val="tx1">
                    <a:lumMod val="95000"/>
                    <a:lumOff val="5000"/>
                  </a:schemeClr>
                </a:solidFill>
              </a:rPr>
              <a:t>Semantic Segmentation</a:t>
            </a:r>
          </a:p>
        </p:txBody>
      </p:sp>
      <p:sp>
        <p:nvSpPr>
          <p:cNvPr id="10" name="TextBox 9"/>
          <p:cNvSpPr txBox="1"/>
          <p:nvPr/>
        </p:nvSpPr>
        <p:spPr>
          <a:xfrm>
            <a:off x="6244190" y="5892873"/>
            <a:ext cx="3901521" cy="523220"/>
          </a:xfrm>
          <a:prstGeom prst="rect">
            <a:avLst/>
          </a:prstGeom>
          <a:noFill/>
        </p:spPr>
        <p:txBody>
          <a:bodyPr wrap="square" rtlCol="0">
            <a:spAutoFit/>
          </a:bodyPr>
          <a:lstStyle/>
          <a:p>
            <a:pPr algn="ctr"/>
            <a:r>
              <a:rPr lang="en-US" sz="2800" b="1" dirty="0">
                <a:solidFill>
                  <a:schemeClr val="tx1">
                    <a:lumMod val="95000"/>
                    <a:lumOff val="5000"/>
                  </a:schemeClr>
                </a:solidFill>
              </a:rPr>
              <a:t>Image captioning</a:t>
            </a:r>
          </a:p>
        </p:txBody>
      </p:sp>
    </p:spTree>
    <p:extLst>
      <p:ext uri="{BB962C8B-B14F-4D97-AF65-F5344CB8AC3E}">
        <p14:creationId xmlns:p14="http://schemas.microsoft.com/office/powerpoint/2010/main" val="846182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 y="2779751"/>
            <a:ext cx="12192000" cy="1107996"/>
          </a:xfrm>
          <a:prstGeom prst="rect">
            <a:avLst/>
          </a:prstGeom>
          <a:noFill/>
        </p:spPr>
        <p:txBody>
          <a:bodyPr wrap="square" rtlCol="0">
            <a:spAutoFit/>
          </a:bodyPr>
          <a:lstStyle/>
          <a:p>
            <a:pPr algn="ctr"/>
            <a:r>
              <a:rPr lang="en-US" sz="6600" b="1" dirty="0">
                <a:latin typeface="Calibri" panose="020F0502020204030204" pitchFamily="34" charset="0"/>
              </a:rPr>
              <a:t>Variants of GAN and Applications</a:t>
            </a:r>
          </a:p>
        </p:txBody>
      </p:sp>
    </p:spTree>
    <p:extLst>
      <p:ext uri="{BB962C8B-B14F-4D97-AF65-F5344CB8AC3E}">
        <p14:creationId xmlns:p14="http://schemas.microsoft.com/office/powerpoint/2010/main" val="2816681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Vanilla GANs (</a:t>
            </a:r>
            <a:r>
              <a:rPr lang="en-US" sz="4000" dirty="0" err="1">
                <a:solidFill>
                  <a:srgbClr val="0070C0"/>
                </a:solidFill>
                <a:latin typeface="Segoe UI" panose="020B0502040204020203" pitchFamily="34" charset="0"/>
                <a:cs typeface="Segoe UI" panose="020B0502040204020203" pitchFamily="34" charset="0"/>
              </a:rPr>
              <a:t>Goodfellow</a:t>
            </a:r>
            <a:r>
              <a:rPr lang="en-US" sz="4000" dirty="0">
                <a:solidFill>
                  <a:srgbClr val="0070C0"/>
                </a:solidFill>
                <a:latin typeface="Segoe UI" panose="020B0502040204020203" pitchFamily="34" charset="0"/>
                <a:cs typeface="Segoe UI" panose="020B0502040204020203" pitchFamily="34" charset="0"/>
              </a:rPr>
              <a:t> et al., 2014)</a:t>
            </a:r>
          </a:p>
        </p:txBody>
      </p:sp>
      <p:sp>
        <p:nvSpPr>
          <p:cNvPr id="3" name="Can 2"/>
          <p:cNvSpPr/>
          <p:nvPr/>
        </p:nvSpPr>
        <p:spPr>
          <a:xfrm>
            <a:off x="368969" y="1411705"/>
            <a:ext cx="1748589" cy="152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Training Data</a:t>
            </a:r>
          </a:p>
        </p:txBody>
      </p:sp>
      <p:sp>
        <p:nvSpPr>
          <p:cNvPr id="4" name="Rectangle 3"/>
          <p:cNvSpPr/>
          <p:nvPr/>
        </p:nvSpPr>
        <p:spPr>
          <a:xfrm>
            <a:off x="529390" y="4347411"/>
            <a:ext cx="1427747" cy="1187115"/>
          </a:xfrm>
          <a:prstGeom prst="rect">
            <a:avLst/>
          </a:prstGeom>
          <a:pattFill prst="smConfetti">
            <a:fgClr>
              <a:schemeClr val="bg1">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Noise</a:t>
            </a:r>
          </a:p>
        </p:txBody>
      </p:sp>
      <p:sp>
        <p:nvSpPr>
          <p:cNvPr id="5" name="Rectangle 4"/>
          <p:cNvSpPr/>
          <p:nvPr/>
        </p:nvSpPr>
        <p:spPr>
          <a:xfrm>
            <a:off x="2727158" y="4347411"/>
            <a:ext cx="1556084" cy="118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GENERATOR</a:t>
            </a:r>
          </a:p>
        </p:txBody>
      </p:sp>
      <p:cxnSp>
        <p:nvCxnSpPr>
          <p:cNvPr id="6" name="Straight Arrow Connector 5"/>
          <p:cNvCxnSpPr>
            <a:stCxn id="4" idx="3"/>
            <a:endCxn id="5" idx="1"/>
          </p:cNvCxnSpPr>
          <p:nvPr/>
        </p:nvCxnSpPr>
        <p:spPr>
          <a:xfrm>
            <a:off x="1957137" y="4940969"/>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5053263" y="4347411"/>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sp>
        <p:nvSpPr>
          <p:cNvPr id="8" name="Rectangle 7"/>
          <p:cNvSpPr/>
          <p:nvPr/>
        </p:nvSpPr>
        <p:spPr>
          <a:xfrm>
            <a:off x="5053263" y="1580147"/>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cxnSp>
        <p:nvCxnSpPr>
          <p:cNvPr id="9" name="Straight Arrow Connector 8"/>
          <p:cNvCxnSpPr>
            <a:stCxn id="3" idx="4"/>
            <a:endCxn id="8" idx="1"/>
          </p:cNvCxnSpPr>
          <p:nvPr/>
        </p:nvCxnSpPr>
        <p:spPr>
          <a:xfrm>
            <a:off x="2117558" y="2173705"/>
            <a:ext cx="293570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7" idx="1"/>
          </p:cNvCxnSpPr>
          <p:nvPr/>
        </p:nvCxnSpPr>
        <p:spPr>
          <a:xfrm>
            <a:off x="4283242" y="4940969"/>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347285" y="2767262"/>
            <a:ext cx="2005263" cy="1211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Discriminator</a:t>
            </a:r>
          </a:p>
        </p:txBody>
      </p:sp>
      <p:cxnSp>
        <p:nvCxnSpPr>
          <p:cNvPr id="12" name="Straight Arrow Connector 11"/>
          <p:cNvCxnSpPr>
            <a:stCxn id="8" idx="3"/>
            <a:endCxn id="11" idx="1"/>
          </p:cNvCxnSpPr>
          <p:nvPr/>
        </p:nvCxnSpPr>
        <p:spPr>
          <a:xfrm>
            <a:off x="6545178" y="2173705"/>
            <a:ext cx="802107" cy="11991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3"/>
            <a:endCxn id="11" idx="1"/>
          </p:cNvCxnSpPr>
          <p:nvPr/>
        </p:nvCxnSpPr>
        <p:spPr>
          <a:xfrm flipV="1">
            <a:off x="6545178" y="3372852"/>
            <a:ext cx="802107" cy="15681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026316" y="2454443"/>
            <a:ext cx="513347" cy="18448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066421" y="2502568"/>
            <a:ext cx="433136" cy="43313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066421" y="3810000"/>
            <a:ext cx="433136" cy="4331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9336506" y="3372852"/>
            <a:ext cx="7138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946107" y="2109174"/>
            <a:ext cx="1199146" cy="369332"/>
          </a:xfrm>
          <a:prstGeom prst="rect">
            <a:avLst/>
          </a:prstGeom>
          <a:noFill/>
        </p:spPr>
        <p:txBody>
          <a:bodyPr wrap="square" rtlCol="0">
            <a:spAutoFit/>
          </a:bodyPr>
          <a:lstStyle/>
          <a:p>
            <a:r>
              <a:rPr lang="vi-VN" dirty="0"/>
              <a:t>Real</a:t>
            </a:r>
            <a:endParaRPr lang="en-US" dirty="0"/>
          </a:p>
        </p:txBody>
      </p:sp>
      <p:sp>
        <p:nvSpPr>
          <p:cNvPr id="19" name="TextBox 18"/>
          <p:cNvSpPr txBox="1"/>
          <p:nvPr/>
        </p:nvSpPr>
        <p:spPr>
          <a:xfrm>
            <a:off x="10010275" y="4329180"/>
            <a:ext cx="1199146" cy="369332"/>
          </a:xfrm>
          <a:prstGeom prst="rect">
            <a:avLst/>
          </a:prstGeom>
          <a:noFill/>
        </p:spPr>
        <p:txBody>
          <a:bodyPr wrap="square" rtlCol="0">
            <a:spAutoFit/>
          </a:bodyPr>
          <a:lstStyle/>
          <a:p>
            <a:r>
              <a:rPr lang="en-US" dirty="0"/>
              <a:t>Fake</a:t>
            </a:r>
          </a:p>
        </p:txBody>
      </p:sp>
      <p:sp>
        <p:nvSpPr>
          <p:cNvPr id="20" name="Rectangle 19"/>
          <p:cNvSpPr/>
          <p:nvPr/>
        </p:nvSpPr>
        <p:spPr>
          <a:xfrm>
            <a:off x="11161297" y="2915653"/>
            <a:ext cx="741946" cy="92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LOSS</a:t>
            </a:r>
          </a:p>
        </p:txBody>
      </p:sp>
      <p:cxnSp>
        <p:nvCxnSpPr>
          <p:cNvPr id="21" name="Straight Arrow Connector 20"/>
          <p:cNvCxnSpPr>
            <a:stCxn id="14" idx="3"/>
            <a:endCxn id="20" idx="1"/>
          </p:cNvCxnSpPr>
          <p:nvPr/>
        </p:nvCxnSpPr>
        <p:spPr>
          <a:xfrm>
            <a:off x="10539663" y="3376864"/>
            <a:ext cx="62163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308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59136" y="362263"/>
            <a:ext cx="8920801" cy="4048000"/>
          </a:xfrm>
          <a:prstGeom prst="rect">
            <a:avLst/>
          </a:prstGeom>
        </p:spPr>
      </p:pic>
      <p:sp>
        <p:nvSpPr>
          <p:cNvPr id="3" name="TextBox 2"/>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DCGAN (Radford et al. 2016)</a:t>
            </a:r>
          </a:p>
        </p:txBody>
      </p:sp>
      <p:pic>
        <p:nvPicPr>
          <p:cNvPr id="4" name="Picture 3"/>
          <p:cNvPicPr>
            <a:picLocks noChangeAspect="1"/>
          </p:cNvPicPr>
          <p:nvPr/>
        </p:nvPicPr>
        <p:blipFill>
          <a:blip r:embed="rId4"/>
          <a:stretch>
            <a:fillRect/>
          </a:stretch>
        </p:blipFill>
        <p:spPr>
          <a:xfrm>
            <a:off x="2158435" y="4914926"/>
            <a:ext cx="7522201" cy="782000"/>
          </a:xfrm>
          <a:prstGeom prst="rect">
            <a:avLst/>
          </a:prstGeom>
        </p:spPr>
      </p:pic>
    </p:spTree>
    <p:extLst>
      <p:ext uri="{BB962C8B-B14F-4D97-AF65-F5344CB8AC3E}">
        <p14:creationId xmlns:p14="http://schemas.microsoft.com/office/powerpoint/2010/main" val="20066708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3491" y="2187038"/>
            <a:ext cx="5443201" cy="3735200"/>
          </a:xfrm>
          <a:prstGeom prst="rect">
            <a:avLst/>
          </a:prstGeom>
        </p:spPr>
      </p:pic>
      <p:sp>
        <p:nvSpPr>
          <p:cNvPr id="3" name="TextBox 2"/>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LSGAN (Mao et al. 2017)</a:t>
            </a:r>
          </a:p>
        </p:txBody>
      </p:sp>
      <p:pic>
        <p:nvPicPr>
          <p:cNvPr id="4" name="Picture 3"/>
          <p:cNvPicPr>
            <a:picLocks noChangeAspect="1"/>
          </p:cNvPicPr>
          <p:nvPr/>
        </p:nvPicPr>
        <p:blipFill>
          <a:blip r:embed="rId4"/>
          <a:stretch>
            <a:fillRect/>
          </a:stretch>
        </p:blipFill>
        <p:spPr>
          <a:xfrm>
            <a:off x="3907025" y="1108735"/>
            <a:ext cx="7522201" cy="1849200"/>
          </a:xfrm>
          <a:prstGeom prst="rect">
            <a:avLst/>
          </a:prstGeom>
        </p:spPr>
      </p:pic>
    </p:spTree>
    <p:extLst>
      <p:ext uri="{BB962C8B-B14F-4D97-AF65-F5344CB8AC3E}">
        <p14:creationId xmlns:p14="http://schemas.microsoft.com/office/powerpoint/2010/main" val="255419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Conditional GAN (Mirza et al. 2014)</a:t>
            </a:r>
          </a:p>
        </p:txBody>
      </p:sp>
      <p:sp>
        <p:nvSpPr>
          <p:cNvPr id="5" name="Can 4"/>
          <p:cNvSpPr/>
          <p:nvPr/>
        </p:nvSpPr>
        <p:spPr>
          <a:xfrm>
            <a:off x="368969" y="962534"/>
            <a:ext cx="1748589" cy="152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Training Data</a:t>
            </a:r>
          </a:p>
        </p:txBody>
      </p:sp>
      <p:sp>
        <p:nvSpPr>
          <p:cNvPr id="6" name="Rectangle 5"/>
          <p:cNvSpPr/>
          <p:nvPr/>
        </p:nvSpPr>
        <p:spPr>
          <a:xfrm>
            <a:off x="529390" y="3898240"/>
            <a:ext cx="1427747" cy="1187115"/>
          </a:xfrm>
          <a:prstGeom prst="rect">
            <a:avLst/>
          </a:prstGeom>
          <a:pattFill prst="smConfetti">
            <a:fgClr>
              <a:schemeClr val="bg1">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Noise</a:t>
            </a:r>
          </a:p>
        </p:txBody>
      </p:sp>
      <p:sp>
        <p:nvSpPr>
          <p:cNvPr id="7" name="Rectangle 6"/>
          <p:cNvSpPr/>
          <p:nvPr/>
        </p:nvSpPr>
        <p:spPr>
          <a:xfrm>
            <a:off x="2727158" y="3898240"/>
            <a:ext cx="1556084" cy="118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GENERATOR</a:t>
            </a:r>
          </a:p>
        </p:txBody>
      </p:sp>
      <p:cxnSp>
        <p:nvCxnSpPr>
          <p:cNvPr id="8" name="Straight Arrow Connector 7"/>
          <p:cNvCxnSpPr>
            <a:stCxn id="6" idx="3"/>
            <a:endCxn id="7" idx="1"/>
          </p:cNvCxnSpPr>
          <p:nvPr/>
        </p:nvCxnSpPr>
        <p:spPr>
          <a:xfrm>
            <a:off x="1957137" y="4491798"/>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053263" y="3898240"/>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sp>
        <p:nvSpPr>
          <p:cNvPr id="10" name="Rectangle 9"/>
          <p:cNvSpPr/>
          <p:nvPr/>
        </p:nvSpPr>
        <p:spPr>
          <a:xfrm>
            <a:off x="5053263" y="1130976"/>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cxnSp>
        <p:nvCxnSpPr>
          <p:cNvPr id="11" name="Straight Arrow Connector 10"/>
          <p:cNvCxnSpPr>
            <a:stCxn id="5" idx="4"/>
            <a:endCxn id="10" idx="1"/>
          </p:cNvCxnSpPr>
          <p:nvPr/>
        </p:nvCxnSpPr>
        <p:spPr>
          <a:xfrm>
            <a:off x="2117558" y="1724534"/>
            <a:ext cx="293570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9" idx="1"/>
          </p:cNvCxnSpPr>
          <p:nvPr/>
        </p:nvCxnSpPr>
        <p:spPr>
          <a:xfrm>
            <a:off x="4283242" y="4491798"/>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347285" y="2318091"/>
            <a:ext cx="2005263" cy="1211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Discriminator</a:t>
            </a:r>
          </a:p>
        </p:txBody>
      </p:sp>
      <p:cxnSp>
        <p:nvCxnSpPr>
          <p:cNvPr id="14" name="Straight Arrow Connector 13"/>
          <p:cNvCxnSpPr>
            <a:stCxn id="10" idx="3"/>
            <a:endCxn id="13" idx="1"/>
          </p:cNvCxnSpPr>
          <p:nvPr/>
        </p:nvCxnSpPr>
        <p:spPr>
          <a:xfrm>
            <a:off x="6545178" y="1724534"/>
            <a:ext cx="802107" cy="11991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3"/>
            <a:endCxn id="13" idx="1"/>
          </p:cNvCxnSpPr>
          <p:nvPr/>
        </p:nvCxnSpPr>
        <p:spPr>
          <a:xfrm flipV="1">
            <a:off x="6545178" y="2923681"/>
            <a:ext cx="802107" cy="15681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0026316" y="2005272"/>
            <a:ext cx="513347" cy="18448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066421" y="2053397"/>
            <a:ext cx="433136" cy="43313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0066421" y="3360829"/>
            <a:ext cx="433136" cy="4331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9336506" y="2923681"/>
            <a:ext cx="7138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946107" y="1660003"/>
            <a:ext cx="1199146" cy="369332"/>
          </a:xfrm>
          <a:prstGeom prst="rect">
            <a:avLst/>
          </a:prstGeom>
          <a:noFill/>
        </p:spPr>
        <p:txBody>
          <a:bodyPr wrap="square" rtlCol="0">
            <a:spAutoFit/>
          </a:bodyPr>
          <a:lstStyle/>
          <a:p>
            <a:r>
              <a:rPr lang="vi-VN" dirty="0"/>
              <a:t>Real</a:t>
            </a:r>
            <a:endParaRPr lang="en-US" dirty="0"/>
          </a:p>
        </p:txBody>
      </p:sp>
      <p:sp>
        <p:nvSpPr>
          <p:cNvPr id="21" name="TextBox 20"/>
          <p:cNvSpPr txBox="1"/>
          <p:nvPr/>
        </p:nvSpPr>
        <p:spPr>
          <a:xfrm>
            <a:off x="10010275" y="3880009"/>
            <a:ext cx="1199146" cy="369332"/>
          </a:xfrm>
          <a:prstGeom prst="rect">
            <a:avLst/>
          </a:prstGeom>
          <a:noFill/>
        </p:spPr>
        <p:txBody>
          <a:bodyPr wrap="square" rtlCol="0">
            <a:spAutoFit/>
          </a:bodyPr>
          <a:lstStyle/>
          <a:p>
            <a:r>
              <a:rPr lang="en-US" dirty="0"/>
              <a:t>Fake</a:t>
            </a:r>
          </a:p>
        </p:txBody>
      </p:sp>
      <p:sp>
        <p:nvSpPr>
          <p:cNvPr id="22" name="Rectangle 21"/>
          <p:cNvSpPr/>
          <p:nvPr/>
        </p:nvSpPr>
        <p:spPr>
          <a:xfrm>
            <a:off x="11161297" y="2466482"/>
            <a:ext cx="741946" cy="92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LOSS</a:t>
            </a:r>
          </a:p>
        </p:txBody>
      </p:sp>
      <p:cxnSp>
        <p:nvCxnSpPr>
          <p:cNvPr id="23" name="Straight Arrow Connector 22"/>
          <p:cNvCxnSpPr>
            <a:stCxn id="16" idx="3"/>
            <a:endCxn id="22" idx="1"/>
          </p:cNvCxnSpPr>
          <p:nvPr/>
        </p:nvCxnSpPr>
        <p:spPr>
          <a:xfrm>
            <a:off x="10539663" y="2927693"/>
            <a:ext cx="62163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 name="Rounded Rectangle 2"/>
          <p:cNvSpPr/>
          <p:nvPr/>
        </p:nvSpPr>
        <p:spPr>
          <a:xfrm>
            <a:off x="529390" y="2775288"/>
            <a:ext cx="1427747" cy="73794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 (class)</a:t>
            </a:r>
          </a:p>
        </p:txBody>
      </p:sp>
      <p:cxnSp>
        <p:nvCxnSpPr>
          <p:cNvPr id="27" name="Straight Arrow Connector 26"/>
          <p:cNvCxnSpPr/>
          <p:nvPr/>
        </p:nvCxnSpPr>
        <p:spPr>
          <a:xfrm>
            <a:off x="1957137" y="3360829"/>
            <a:ext cx="770021" cy="6657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 idx="3"/>
            <a:endCxn id="13" idx="1"/>
          </p:cNvCxnSpPr>
          <p:nvPr/>
        </p:nvCxnSpPr>
        <p:spPr>
          <a:xfrm flipV="1">
            <a:off x="1957137" y="2923681"/>
            <a:ext cx="5390148" cy="2205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529389" y="5353358"/>
                <a:ext cx="71862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𝐺</m:t>
                      </m:r>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𝒞</m:t>
                      </m:r>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𝒵</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𝒳</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𝑎𝑛𝑑</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𝐷</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𝒳</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𝒞</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0</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29389" y="5353358"/>
                <a:ext cx="7186263" cy="430887"/>
              </a:xfrm>
              <a:prstGeom prst="rect">
                <a:avLst/>
              </a:prstGeom>
              <a:blipFill rotWithShape="0">
                <a:blip r:embed="rId3"/>
                <a:stretch>
                  <a:fillRect/>
                </a:stretch>
              </a:blipFill>
            </p:spPr>
            <p:txBody>
              <a:bodyPr/>
              <a:lstStyle/>
              <a:p>
                <a:r>
                  <a:rPr lang="en-US">
                    <a:noFill/>
                  </a:rPr>
                  <a:t> </a:t>
                </a:r>
              </a:p>
            </p:txBody>
          </p:sp>
        </mc:Fallback>
      </mc:AlternateContent>
      <p:cxnSp>
        <p:nvCxnSpPr>
          <p:cNvPr id="33" name="Straight Arrow Connector 32"/>
          <p:cNvCxnSpPr>
            <a:stCxn id="5" idx="3"/>
            <a:endCxn id="3" idx="0"/>
          </p:cNvCxnSpPr>
          <p:nvPr/>
        </p:nvCxnSpPr>
        <p:spPr>
          <a:xfrm>
            <a:off x="1243264" y="2486534"/>
            <a:ext cx="0" cy="288754"/>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529389" y="5749957"/>
                <a:ext cx="11556177" cy="8270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min</m:t>
                              </m:r>
                            </m:e>
                            <m:li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𝑔</m:t>
                                  </m:r>
                                </m:sub>
                              </m:sSub>
                            </m:lim>
                          </m:limLow>
                        </m:fName>
                        <m:e>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𝑑</m:t>
                                      </m:r>
                                    </m:sub>
                                  </m:sSub>
                                </m:lim>
                              </m:limLow>
                            </m:fName>
                            <m:e>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𝑐</m:t>
                                  </m:r>
                                  <m:r>
                                    <a:rPr lang="en-US" sz="2800" b="0" i="1" smtClean="0">
                                      <a:latin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𝑑𝑎𝑡𝑎</m:t>
                                      </m:r>
                                    </m:sub>
                                  </m:sSub>
                                </m:sub>
                              </m:sSub>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𝐷</m:t>
                                      </m:r>
                                    </m:e>
                                    <m: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𝑑</m:t>
                                          </m:r>
                                        </m:sub>
                                      </m:sSub>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𝑐</m:t>
                                      </m:r>
                                    </m:e>
                                  </m:d>
                                </m:e>
                              </m:func>
                              <m:r>
                                <a:rPr lang="en-US" sz="2800" b="0" i="1" smtClean="0">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𝔼</m:t>
                                  </m:r>
                                </m:e>
                                <m:sub>
                                  <m:r>
                                    <a:rPr lang="en-US" sz="2800" b="0" i="1" smtClean="0">
                                      <a:latin typeface="Cambria Math" panose="02040503050406030204" pitchFamily="18" charset="0"/>
                                      <a:ea typeface="Cambria Math" panose="02040503050406030204" pitchFamily="18" charset="0"/>
                                    </a:rPr>
                                    <m:t>𝑐</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𝑑𝑎𝑡𝑎</m:t>
                                      </m:r>
                                    </m:sub>
                                  </m:sSub>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𝑧</m:t>
                                  </m:r>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b="0" i="1" smtClean="0">
                                          <a:latin typeface="Cambria Math" panose="02040503050406030204" pitchFamily="18" charset="0"/>
                                          <a:ea typeface="Cambria Math" panose="02040503050406030204" pitchFamily="18" charset="0"/>
                                        </a:rPr>
                                        <m:t>𝑧</m:t>
                                      </m:r>
                                    </m:sub>
                                  </m:sSub>
                                </m:sub>
                              </m:sSub>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log</m:t>
                                  </m:r>
                                </m:fName>
                                <m:e>
                                  <m:r>
                                    <a:rPr lang="en-US" sz="2800" b="0" i="1" smtClean="0">
                                      <a:latin typeface="Cambria Math" panose="02040503050406030204" pitchFamily="18" charset="0"/>
                                    </a:rPr>
                                    <m:t>(</m:t>
                                  </m:r>
                                  <m:r>
                                    <a:rPr lang="en-US" sz="2800" b="0" i="1" smtClean="0">
                                      <a:latin typeface="Cambria Math" panose="02040503050406030204" pitchFamily="18" charset="0"/>
                                    </a:rPr>
                                    <m:t>1</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𝐷</m:t>
                                      </m:r>
                                    </m:e>
                                    <m:sub>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rPr>
                                            <m:t>𝑑</m:t>
                                          </m:r>
                                        </m:sub>
                                      </m:sSub>
                                    </m:sub>
                                  </m:sSub>
                                  <m:d>
                                    <m:dPr>
                                      <m:ctrlPr>
                                        <a:rPr lang="en-US" sz="2800" i="1">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𝐺</m:t>
                                          </m:r>
                                        </m:e>
                                        <m:sub>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𝑔</m:t>
                                              </m:r>
                                            </m:sub>
                                          </m:sSub>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𝑧</m:t>
                                          </m:r>
                                        </m:e>
                                      </m:d>
                                    </m:e>
                                  </m:d>
                                  <m:r>
                                    <a:rPr lang="en-US" sz="2800" b="0" i="1" smtClean="0">
                                      <a:latin typeface="Cambria Math" panose="02040503050406030204" pitchFamily="18" charset="0"/>
                                    </a:rPr>
                                    <m:t>)</m:t>
                                  </m:r>
                                </m:e>
                              </m:func>
                              <m:r>
                                <a:rPr lang="en-US" sz="2800" b="0" i="1" smtClean="0">
                                  <a:latin typeface="Cambria Math" panose="02040503050406030204" pitchFamily="18" charset="0"/>
                                </a:rPr>
                                <m:t>]</m:t>
                              </m:r>
                            </m:e>
                          </m:func>
                        </m:e>
                      </m:func>
                    </m:oMath>
                  </m:oMathPara>
                </a14:m>
                <a:endParaRPr lang="en-US" sz="2800" dirty="0"/>
              </a:p>
            </p:txBody>
          </p:sp>
        </mc:Choice>
        <mc:Fallback xmlns="">
          <p:sp>
            <p:nvSpPr>
              <p:cNvPr id="34" name="TextBox 33"/>
              <p:cNvSpPr txBox="1">
                <a:spLocks noRot="1" noChangeAspect="1" noMove="1" noResize="1" noEditPoints="1" noAdjustHandles="1" noChangeArrowheads="1" noChangeShapeType="1" noTextEdit="1"/>
              </p:cNvSpPr>
              <p:nvPr/>
            </p:nvSpPr>
            <p:spPr>
              <a:xfrm>
                <a:off x="529389" y="5749957"/>
                <a:ext cx="11556177" cy="827021"/>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4291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051199" y="0"/>
            <a:ext cx="5140801" cy="4517200"/>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818147" y="4660907"/>
                <a:ext cx="10770769" cy="6531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ℒ</m:t>
                          </m:r>
                        </m:e>
                        <m:sub>
                          <m:r>
                            <a:rPr lang="en-US" sz="2400" b="0" i="1" smtClean="0">
                              <a:latin typeface="Cambria Math" panose="02040503050406030204" pitchFamily="18" charset="0"/>
                            </a:rPr>
                            <m:t>𝑐𝐺𝐴𝑁</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𝑑</m:t>
                              </m:r>
                            </m:sub>
                          </m:sSub>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𝑐</m:t>
                          </m:r>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𝑑𝑎𝑡𝑎</m:t>
                              </m:r>
                            </m:sub>
                          </m:sSub>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𝑑</m:t>
                                  </m:r>
                                </m:sub>
                              </m:sSub>
                            </m:sub>
                          </m:sSub>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𝑐</m:t>
                              </m:r>
                            </m:e>
                          </m:d>
                        </m:e>
                      </m:func>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𝑑𝑎𝑡𝑎</m:t>
                              </m:r>
                            </m:sub>
                          </m:sSub>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𝑧</m:t>
                              </m:r>
                            </m:sub>
                          </m:sSub>
                        </m:sub>
                      </m:sSub>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𝐷</m:t>
                              </m:r>
                            </m:e>
                            <m:sub>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𝑑</m:t>
                                  </m:r>
                                </m:sub>
                              </m:sSub>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𝑔</m:t>
                                      </m:r>
                                    </m:sub>
                                  </m:sSub>
                                </m:sub>
                              </m:sSub>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𝑧</m:t>
                                  </m:r>
                                </m:e>
                              </m:d>
                            </m:e>
                          </m:d>
                          <m:r>
                            <a:rPr lang="en-US" sz="2400" i="1">
                              <a:latin typeface="Cambria Math" panose="02040503050406030204" pitchFamily="18" charset="0"/>
                            </a:rPr>
                            <m:t>)</m:t>
                          </m:r>
                        </m:e>
                      </m:func>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818147" y="4660907"/>
                <a:ext cx="10770769" cy="65312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18146" y="5323682"/>
                <a:ext cx="5983754" cy="5981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ℒ</m:t>
                          </m:r>
                        </m:e>
                        <m:sub>
                          <m:r>
                            <a:rPr lang="en-US" sz="2400" b="0" i="1" smtClean="0">
                              <a:latin typeface="Cambria Math" panose="02040503050406030204" pitchFamily="18" charset="0"/>
                            </a:rPr>
                            <m:t>𝐿</m:t>
                          </m:r>
                          <m:r>
                            <a:rPr lang="en-US" sz="2400" b="0" i="1" smtClean="0">
                              <a:latin typeface="Cambria Math" panose="02040503050406030204" pitchFamily="18" charset="0"/>
                            </a:rPr>
                            <m:t>1</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𝑔</m:t>
                              </m:r>
                            </m:sub>
                          </m:sSub>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𝑐</m:t>
                              </m:r>
                            </m:e>
                          </m:d>
                          <m:r>
                            <a:rPr lang="en-US" sz="2400" i="1">
                              <a:latin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𝑑𝑎𝑡𝑎</m:t>
                              </m:r>
                            </m:sub>
                          </m:sSub>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𝑝</m:t>
                              </m:r>
                            </m:e>
                            <m:sub>
                              <m:r>
                                <a:rPr lang="en-US" sz="2400" i="1">
                                  <a:latin typeface="Cambria Math" panose="02040503050406030204" pitchFamily="18" charset="0"/>
                                  <a:ea typeface="Cambria Math" panose="02040503050406030204" pitchFamily="18" charset="0"/>
                                </a:rPr>
                                <m:t>𝑧</m:t>
                              </m:r>
                            </m:sub>
                          </m:sSub>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𝐺</m:t>
                                  </m:r>
                                </m:e>
                                <m:sub>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𝑔</m:t>
                                      </m:r>
                                    </m:sub>
                                  </m:sSub>
                                </m:sub>
                              </m:sSub>
                              <m:d>
                                <m:dPr>
                                  <m:ctrlPr>
                                    <a:rPr lang="en-US" sz="2400" i="1">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rPr>
                                    <m:t>,</m:t>
                                  </m:r>
                                  <m:r>
                                    <a:rPr lang="en-US" sz="2400" i="1">
                                      <a:latin typeface="Cambria Math" panose="02040503050406030204" pitchFamily="18" charset="0"/>
                                    </a:rPr>
                                    <m:t>𝑧</m:t>
                                  </m:r>
                                </m:e>
                              </m:d>
                            </m:e>
                          </m:d>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818146" y="5323682"/>
                <a:ext cx="5983754" cy="59811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18146" y="6011651"/>
                <a:ext cx="5285229" cy="42582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ℒ</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rPr>
                              <m:t>𝑔</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b="0" i="1" smtClean="0">
                                <a:latin typeface="Cambria Math" panose="02040503050406030204" pitchFamily="18" charset="0"/>
                                <a:ea typeface="Cambria Math" panose="02040503050406030204" pitchFamily="18" charset="0"/>
                              </a:rPr>
                              <m:t>𝑑</m:t>
                            </m:r>
                          </m:sub>
                        </m:sSub>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ℒ</m:t>
                        </m:r>
                      </m:e>
                      <m:sub>
                        <m:r>
                          <a:rPr lang="en-US" sz="2400" i="1">
                            <a:latin typeface="Cambria Math" panose="02040503050406030204" pitchFamily="18" charset="0"/>
                          </a:rPr>
                          <m:t>𝑐𝐺𝐴𝑁</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𝑔</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ea typeface="Cambria Math" panose="02040503050406030204" pitchFamily="18" charset="0"/>
                              </a:rPr>
                              <m:t>𝑑</m:t>
                            </m:r>
                          </m:sub>
                        </m:sSub>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𝜆</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ℒ</m:t>
                        </m:r>
                      </m:e>
                      <m:sub>
                        <m:r>
                          <a:rPr lang="en-US" sz="2400" i="1">
                            <a:latin typeface="Cambria Math" panose="02040503050406030204" pitchFamily="18" charset="0"/>
                          </a:rPr>
                          <m:t>𝐿</m:t>
                        </m:r>
                        <m:r>
                          <a:rPr lang="en-US" sz="2400" i="1">
                            <a:latin typeface="Cambria Math" panose="02040503050406030204" pitchFamily="18"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𝑔</m:t>
                            </m:r>
                          </m:sub>
                        </m:sSub>
                      </m:e>
                    </m:d>
                  </m:oMath>
                </a14:m>
                <a:r>
                  <a:rPr lang="en-US" sz="2400" dirty="0"/>
                  <a:t> </a:t>
                </a:r>
              </a:p>
            </p:txBody>
          </p:sp>
        </mc:Choice>
        <mc:Fallback xmlns="">
          <p:sp>
            <p:nvSpPr>
              <p:cNvPr id="5" name="TextBox 4"/>
              <p:cNvSpPr txBox="1">
                <a:spLocks noRot="1" noChangeAspect="1" noMove="1" noResize="1" noEditPoints="1" noAdjustHandles="1" noChangeArrowheads="1" noChangeShapeType="1" noTextEdit="1"/>
              </p:cNvSpPr>
              <p:nvPr/>
            </p:nvSpPr>
            <p:spPr>
              <a:xfrm>
                <a:off x="818146" y="6011651"/>
                <a:ext cx="5285229" cy="425822"/>
              </a:xfrm>
              <a:prstGeom prst="rect">
                <a:avLst/>
              </a:prstGeom>
              <a:blipFill rotWithShape="0">
                <a:blip r:embed="rId6"/>
                <a:stretch>
                  <a:fillRect/>
                </a:stretch>
              </a:blipFill>
            </p:spPr>
            <p:txBody>
              <a:bodyPr/>
              <a:lstStyle/>
              <a:p>
                <a:r>
                  <a:rPr lang="en-US">
                    <a:noFill/>
                  </a:rPr>
                  <a:t> </a:t>
                </a:r>
              </a:p>
            </p:txBody>
          </p:sp>
        </mc:Fallback>
      </mc:AlternateContent>
      <p:pic>
        <p:nvPicPr>
          <p:cNvPr id="7" name="Picture 6"/>
          <p:cNvPicPr>
            <a:picLocks noChangeAspect="1"/>
          </p:cNvPicPr>
          <p:nvPr/>
        </p:nvPicPr>
        <p:blipFill rotWithShape="1">
          <a:blip r:embed="rId7"/>
          <a:srcRect r="874"/>
          <a:stretch/>
        </p:blipFill>
        <p:spPr>
          <a:xfrm>
            <a:off x="533557" y="138213"/>
            <a:ext cx="6444760" cy="2474800"/>
          </a:xfrm>
          <a:prstGeom prst="rect">
            <a:avLst/>
          </a:prstGeom>
        </p:spPr>
      </p:pic>
      <p:pic>
        <p:nvPicPr>
          <p:cNvPr id="8" name="Picture 7"/>
          <p:cNvPicPr>
            <a:picLocks noChangeAspect="1"/>
          </p:cNvPicPr>
          <p:nvPr/>
        </p:nvPicPr>
        <p:blipFill rotWithShape="1">
          <a:blip r:embed="rId8"/>
          <a:srcRect r="1307"/>
          <a:stretch/>
        </p:blipFill>
        <p:spPr>
          <a:xfrm>
            <a:off x="2688157" y="2530213"/>
            <a:ext cx="4290159" cy="2125200"/>
          </a:xfrm>
          <a:prstGeom prst="rect">
            <a:avLst/>
          </a:prstGeom>
        </p:spPr>
      </p:pic>
      <p:sp>
        <p:nvSpPr>
          <p:cNvPr id="9" name="TextBox 8"/>
          <p:cNvSpPr txBox="1"/>
          <p:nvPr/>
        </p:nvSpPr>
        <p:spPr>
          <a:xfrm>
            <a:off x="-4008" y="6515100"/>
            <a:ext cx="12196008" cy="369332"/>
          </a:xfrm>
          <a:prstGeom prst="rect">
            <a:avLst/>
          </a:prstGeom>
          <a:noFill/>
        </p:spPr>
        <p:txBody>
          <a:bodyPr wrap="square" rtlCol="0">
            <a:spAutoFit/>
          </a:bodyPr>
          <a:lstStyle/>
          <a:p>
            <a:pPr algn="r"/>
            <a:r>
              <a:rPr lang="en-US" dirty="0">
                <a:solidFill>
                  <a:schemeClr val="bg1">
                    <a:lumMod val="50000"/>
                  </a:schemeClr>
                </a:solidFill>
              </a:rPr>
              <a:t>Image-to-Image Translation with Conditional Adversarial Networks, Phillip Isola et al., 2016</a:t>
            </a:r>
          </a:p>
        </p:txBody>
      </p:sp>
    </p:spTree>
    <p:extLst>
      <p:ext uri="{BB962C8B-B14F-4D97-AF65-F5344CB8AC3E}">
        <p14:creationId xmlns:p14="http://schemas.microsoft.com/office/powerpoint/2010/main" val="2739895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04395" y="1255970"/>
            <a:ext cx="8883001" cy="2392000"/>
          </a:xfrm>
          <a:prstGeom prst="rect">
            <a:avLst/>
          </a:prstGeom>
        </p:spPr>
      </p:pic>
      <p:pic>
        <p:nvPicPr>
          <p:cNvPr id="3" name="Picture 2"/>
          <p:cNvPicPr>
            <a:picLocks noChangeAspect="1"/>
          </p:cNvPicPr>
          <p:nvPr/>
        </p:nvPicPr>
        <p:blipFill>
          <a:blip r:embed="rId4"/>
          <a:stretch>
            <a:fillRect/>
          </a:stretch>
        </p:blipFill>
        <p:spPr>
          <a:xfrm>
            <a:off x="1704603" y="4076028"/>
            <a:ext cx="4120200" cy="1812400"/>
          </a:xfrm>
          <a:prstGeom prst="rect">
            <a:avLst/>
          </a:prstGeom>
        </p:spPr>
      </p:pic>
      <p:pic>
        <p:nvPicPr>
          <p:cNvPr id="4" name="Picture 3"/>
          <p:cNvPicPr>
            <a:picLocks noChangeAspect="1"/>
          </p:cNvPicPr>
          <p:nvPr/>
        </p:nvPicPr>
        <p:blipFill>
          <a:blip r:embed="rId5"/>
          <a:stretch>
            <a:fillRect/>
          </a:stretch>
        </p:blipFill>
        <p:spPr>
          <a:xfrm>
            <a:off x="5699543" y="4199732"/>
            <a:ext cx="4006800" cy="1738800"/>
          </a:xfrm>
          <a:prstGeom prst="rect">
            <a:avLst/>
          </a:prstGeom>
        </p:spPr>
      </p:pic>
      <p:sp>
        <p:nvSpPr>
          <p:cNvPr id="5" name="TextBox 4"/>
          <p:cNvSpPr txBox="1"/>
          <p:nvPr/>
        </p:nvSpPr>
        <p:spPr>
          <a:xfrm>
            <a:off x="0" y="-4891"/>
            <a:ext cx="12192000" cy="646331"/>
          </a:xfrm>
          <a:prstGeom prst="rect">
            <a:avLst/>
          </a:prstGeom>
          <a:noFill/>
        </p:spPr>
        <p:txBody>
          <a:bodyPr wrap="square" rtlCol="0">
            <a:spAutoFit/>
          </a:bodyPr>
          <a:lstStyle/>
          <a:p>
            <a:r>
              <a:rPr lang="en-US" sz="3600" dirty="0">
                <a:solidFill>
                  <a:srgbClr val="0070C0"/>
                </a:solidFill>
              </a:rPr>
              <a:t>Generative Adversarial Text to Image Synthesis, Reed et al., 2016</a:t>
            </a:r>
            <a:endParaRPr lang="en-US" sz="3600" dirty="0">
              <a:solidFill>
                <a:srgbClr val="0070C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19648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04665" y="1016548"/>
            <a:ext cx="10357201" cy="4774800"/>
          </a:xfrm>
          <a:prstGeom prst="rect">
            <a:avLst/>
          </a:prstGeom>
        </p:spPr>
      </p:pic>
      <p:sp>
        <p:nvSpPr>
          <p:cNvPr id="3" name="TextBox 2"/>
          <p:cNvSpPr txBox="1"/>
          <p:nvPr/>
        </p:nvSpPr>
        <p:spPr>
          <a:xfrm>
            <a:off x="0" y="-4891"/>
            <a:ext cx="12192000" cy="646331"/>
          </a:xfrm>
          <a:prstGeom prst="rect">
            <a:avLst/>
          </a:prstGeom>
          <a:noFill/>
        </p:spPr>
        <p:txBody>
          <a:bodyPr wrap="square" rtlCol="0">
            <a:spAutoFit/>
          </a:bodyPr>
          <a:lstStyle/>
          <a:p>
            <a:r>
              <a:rPr lang="en-US" sz="3600" dirty="0" err="1">
                <a:solidFill>
                  <a:srgbClr val="0070C0"/>
                </a:solidFill>
                <a:latin typeface="Segoe UI" panose="020B0502040204020203" pitchFamily="34" charset="0"/>
                <a:cs typeface="Segoe UI" panose="020B0502040204020203" pitchFamily="34" charset="0"/>
              </a:rPr>
              <a:t>StackGAN</a:t>
            </a:r>
            <a:r>
              <a:rPr lang="en-US" sz="3600" dirty="0">
                <a:solidFill>
                  <a:srgbClr val="0070C0"/>
                </a:solidFill>
                <a:latin typeface="Segoe UI" panose="020B0502040204020203" pitchFamily="34" charset="0"/>
                <a:cs typeface="Segoe UI" panose="020B0502040204020203" pitchFamily="34" charset="0"/>
              </a:rPr>
              <a:t> (Han Zhang, et al., 2017)</a:t>
            </a:r>
          </a:p>
        </p:txBody>
      </p:sp>
      <p:grpSp>
        <p:nvGrpSpPr>
          <p:cNvPr id="10" name="Group 9"/>
          <p:cNvGrpSpPr/>
          <p:nvPr/>
        </p:nvGrpSpPr>
        <p:grpSpPr>
          <a:xfrm>
            <a:off x="0" y="1139868"/>
            <a:ext cx="12192000" cy="5060516"/>
            <a:chOff x="0" y="1139868"/>
            <a:chExt cx="12192000" cy="5060516"/>
          </a:xfrm>
        </p:grpSpPr>
        <p:sp>
          <p:nvSpPr>
            <p:cNvPr id="4" name="Rectangle 3"/>
            <p:cNvSpPr/>
            <p:nvPr/>
          </p:nvSpPr>
          <p:spPr>
            <a:xfrm>
              <a:off x="0" y="1139868"/>
              <a:ext cx="12192000" cy="5060516"/>
            </a:xfrm>
            <a:prstGeom prst="rect">
              <a:avLst/>
            </a:prstGeom>
            <a:solidFill>
              <a:schemeClr val="accent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4"/>
            <a:srcRect r="491"/>
            <a:stretch/>
          </p:blipFill>
          <p:spPr>
            <a:xfrm>
              <a:off x="1442826" y="2235814"/>
              <a:ext cx="10532055" cy="2879600"/>
            </a:xfrm>
            <a:prstGeom prst="rect">
              <a:avLst/>
            </a:prstGeom>
            <a:ln>
              <a:noFill/>
            </a:ln>
            <a:effectLst>
              <a:softEdge rad="112500"/>
            </a:effectLst>
          </p:spPr>
        </p:pic>
        <p:sp>
          <p:nvSpPr>
            <p:cNvPr id="7" name="TextBox 6"/>
            <p:cNvSpPr txBox="1"/>
            <p:nvPr/>
          </p:nvSpPr>
          <p:spPr>
            <a:xfrm>
              <a:off x="1565753" y="1252603"/>
              <a:ext cx="10234274" cy="1077218"/>
            </a:xfrm>
            <a:prstGeom prst="rect">
              <a:avLst/>
            </a:prstGeom>
            <a:noFill/>
          </p:spPr>
          <p:txBody>
            <a:bodyPr wrap="square" rtlCol="0">
              <a:spAutoFit/>
            </a:bodyPr>
            <a:lstStyle/>
            <a:p>
              <a:pPr algn="ctr"/>
              <a:r>
                <a:rPr lang="en-US" sz="3200" b="1" dirty="0">
                  <a:solidFill>
                    <a:srgbClr val="FFFF00"/>
                  </a:solidFill>
                </a:rPr>
                <a:t>A flower with small pink petals and a massive central orange and black stamen cluster</a:t>
              </a:r>
            </a:p>
          </p:txBody>
        </p:sp>
        <p:sp>
          <p:nvSpPr>
            <p:cNvPr id="8" name="TextBox 7"/>
            <p:cNvSpPr txBox="1"/>
            <p:nvPr/>
          </p:nvSpPr>
          <p:spPr>
            <a:xfrm>
              <a:off x="166504" y="2668044"/>
              <a:ext cx="1254269" cy="523220"/>
            </a:xfrm>
            <a:prstGeom prst="rect">
              <a:avLst/>
            </a:prstGeom>
            <a:noFill/>
          </p:spPr>
          <p:txBody>
            <a:bodyPr wrap="square" rtlCol="0">
              <a:spAutoFit/>
            </a:bodyPr>
            <a:lstStyle/>
            <a:p>
              <a:r>
                <a:rPr lang="en-US" sz="2800" b="1" dirty="0">
                  <a:solidFill>
                    <a:srgbClr val="FFC000"/>
                  </a:solidFill>
                </a:rPr>
                <a:t>Stage I</a:t>
              </a:r>
            </a:p>
          </p:txBody>
        </p:sp>
        <p:sp>
          <p:nvSpPr>
            <p:cNvPr id="9" name="TextBox 8"/>
            <p:cNvSpPr txBox="1"/>
            <p:nvPr/>
          </p:nvSpPr>
          <p:spPr>
            <a:xfrm>
              <a:off x="166504" y="3968086"/>
              <a:ext cx="1399249" cy="523220"/>
            </a:xfrm>
            <a:prstGeom prst="rect">
              <a:avLst/>
            </a:prstGeom>
            <a:noFill/>
          </p:spPr>
          <p:txBody>
            <a:bodyPr wrap="square" rtlCol="0">
              <a:spAutoFit/>
            </a:bodyPr>
            <a:lstStyle/>
            <a:p>
              <a:r>
                <a:rPr lang="en-US" sz="2800" b="1" dirty="0">
                  <a:solidFill>
                    <a:srgbClr val="FFC000"/>
                  </a:solidFill>
                </a:rPr>
                <a:t>Stage II</a:t>
              </a:r>
            </a:p>
          </p:txBody>
        </p:sp>
      </p:grpSp>
    </p:spTree>
    <p:extLst>
      <p:ext uri="{BB962C8B-B14F-4D97-AF65-F5344CB8AC3E}">
        <p14:creationId xmlns:p14="http://schemas.microsoft.com/office/powerpoint/2010/main" val="148309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59137" y="3250574"/>
            <a:ext cx="8920801" cy="3413200"/>
          </a:xfrm>
          <a:prstGeom prst="rect">
            <a:avLst/>
          </a:prstGeom>
        </p:spPr>
      </p:pic>
      <p:sp>
        <p:nvSpPr>
          <p:cNvPr id="4" name="TextBox 3"/>
          <p:cNvSpPr txBox="1"/>
          <p:nvPr/>
        </p:nvSpPr>
        <p:spPr>
          <a:xfrm>
            <a:off x="0" y="-4891"/>
            <a:ext cx="12192000" cy="646331"/>
          </a:xfrm>
          <a:prstGeom prst="rect">
            <a:avLst/>
          </a:prstGeom>
          <a:noFill/>
        </p:spPr>
        <p:txBody>
          <a:bodyPr wrap="square" rtlCol="0">
            <a:spAutoFit/>
          </a:bodyPr>
          <a:lstStyle/>
          <a:p>
            <a:r>
              <a:rPr lang="vi-VN" sz="3600" dirty="0">
                <a:solidFill>
                  <a:srgbClr val="0070C0"/>
                </a:solidFill>
                <a:latin typeface="Segoe UI" panose="020B0502040204020203" pitchFamily="34" charset="0"/>
                <a:cs typeface="Segoe UI" panose="020B0502040204020203" pitchFamily="34" charset="0"/>
              </a:rPr>
              <a:t>Invertible</a:t>
            </a:r>
            <a:r>
              <a:rPr lang="en-US" sz="3600" dirty="0">
                <a:solidFill>
                  <a:srgbClr val="0070C0"/>
                </a:solidFill>
                <a:latin typeface="Segoe UI" panose="020B0502040204020203" pitchFamily="34" charset="0"/>
                <a:cs typeface="Segoe UI" panose="020B0502040204020203" pitchFamily="34" charset="0"/>
              </a:rPr>
              <a:t> Conditional GANs (</a:t>
            </a:r>
            <a:r>
              <a:rPr lang="en-US" sz="3600" dirty="0" err="1">
                <a:solidFill>
                  <a:srgbClr val="0070C0"/>
                </a:solidFill>
                <a:latin typeface="Segoe UI" panose="020B0502040204020203" pitchFamily="34" charset="0"/>
                <a:cs typeface="Segoe UI" panose="020B0502040204020203" pitchFamily="34" charset="0"/>
              </a:rPr>
              <a:t>Perarnau</a:t>
            </a:r>
            <a:r>
              <a:rPr lang="en-US" sz="3600" dirty="0">
                <a:solidFill>
                  <a:srgbClr val="0070C0"/>
                </a:solidFill>
                <a:latin typeface="Segoe UI" panose="020B0502040204020203" pitchFamily="34" charset="0"/>
                <a:cs typeface="Segoe UI" panose="020B0502040204020203" pitchFamily="34" charset="0"/>
              </a:rPr>
              <a:t>, et al., 2016)</a:t>
            </a:r>
          </a:p>
        </p:txBody>
      </p:sp>
      <p:grpSp>
        <p:nvGrpSpPr>
          <p:cNvPr id="7" name="Group 6"/>
          <p:cNvGrpSpPr/>
          <p:nvPr/>
        </p:nvGrpSpPr>
        <p:grpSpPr>
          <a:xfrm>
            <a:off x="1056736" y="716596"/>
            <a:ext cx="9374401" cy="2407074"/>
            <a:chOff x="1056736" y="641440"/>
            <a:chExt cx="9374401" cy="2407074"/>
          </a:xfrm>
        </p:grpSpPr>
        <p:pic>
          <p:nvPicPr>
            <p:cNvPr id="5" name="Picture 4"/>
            <p:cNvPicPr>
              <a:picLocks noChangeAspect="1"/>
            </p:cNvPicPr>
            <p:nvPr/>
          </p:nvPicPr>
          <p:blipFill>
            <a:blip r:embed="rId4"/>
            <a:stretch>
              <a:fillRect/>
            </a:stretch>
          </p:blipFill>
          <p:spPr>
            <a:xfrm>
              <a:off x="1207936" y="641440"/>
              <a:ext cx="9223201" cy="1545600"/>
            </a:xfrm>
            <a:prstGeom prst="rect">
              <a:avLst/>
            </a:prstGeom>
          </p:spPr>
        </p:pic>
        <p:pic>
          <p:nvPicPr>
            <p:cNvPr id="6" name="Picture 5"/>
            <p:cNvPicPr>
              <a:picLocks noChangeAspect="1"/>
            </p:cNvPicPr>
            <p:nvPr/>
          </p:nvPicPr>
          <p:blipFill>
            <a:blip r:embed="rId5"/>
            <a:stretch>
              <a:fillRect/>
            </a:stretch>
          </p:blipFill>
          <p:spPr>
            <a:xfrm>
              <a:off x="1056736" y="2174514"/>
              <a:ext cx="9374401" cy="874000"/>
            </a:xfrm>
            <a:prstGeom prst="rect">
              <a:avLst/>
            </a:prstGeom>
          </p:spPr>
        </p:pic>
      </p:grpSp>
    </p:spTree>
    <p:extLst>
      <p:ext uri="{BB962C8B-B14F-4D97-AF65-F5344CB8AC3E}">
        <p14:creationId xmlns:p14="http://schemas.microsoft.com/office/powerpoint/2010/main" val="2524072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891"/>
            <a:ext cx="12192000" cy="523220"/>
          </a:xfrm>
          <a:prstGeom prst="rect">
            <a:avLst/>
          </a:prstGeom>
          <a:noFill/>
        </p:spPr>
        <p:txBody>
          <a:bodyPr wrap="square" rtlCol="0">
            <a:spAutoFit/>
          </a:bodyPr>
          <a:lstStyle/>
          <a:p>
            <a:r>
              <a:rPr lang="en-US" sz="2800" dirty="0">
                <a:solidFill>
                  <a:srgbClr val="0070C0"/>
                </a:solidFill>
                <a:latin typeface="Segoe UI" panose="020B0502040204020203" pitchFamily="34" charset="0"/>
                <a:cs typeface="Segoe UI" panose="020B0502040204020203" pitchFamily="34" charset="0"/>
              </a:rPr>
              <a:t>Face Aging (</a:t>
            </a:r>
            <a:r>
              <a:rPr lang="en-US" sz="2800" dirty="0" err="1">
                <a:solidFill>
                  <a:srgbClr val="0070C0"/>
                </a:solidFill>
                <a:latin typeface="Segoe UI" panose="020B0502040204020203" pitchFamily="34" charset="0"/>
                <a:cs typeface="Segoe UI" panose="020B0502040204020203" pitchFamily="34" charset="0"/>
              </a:rPr>
              <a:t>Antipov</a:t>
            </a:r>
            <a:r>
              <a:rPr lang="en-US" sz="2800" dirty="0">
                <a:solidFill>
                  <a:srgbClr val="0070C0"/>
                </a:solidFill>
                <a:latin typeface="Segoe UI" panose="020B0502040204020203" pitchFamily="34" charset="0"/>
                <a:cs typeface="Segoe UI" panose="020B0502040204020203" pitchFamily="34" charset="0"/>
              </a:rPr>
              <a:t>, et al., 2017)</a:t>
            </a:r>
          </a:p>
        </p:txBody>
      </p:sp>
      <p:pic>
        <p:nvPicPr>
          <p:cNvPr id="4" name="Picture 3"/>
          <p:cNvPicPr>
            <a:picLocks noChangeAspect="1"/>
          </p:cNvPicPr>
          <p:nvPr/>
        </p:nvPicPr>
        <p:blipFill>
          <a:blip r:embed="rId3"/>
          <a:stretch>
            <a:fillRect/>
          </a:stretch>
        </p:blipFill>
        <p:spPr>
          <a:xfrm>
            <a:off x="0" y="3619793"/>
            <a:ext cx="12192000" cy="3075597"/>
          </a:xfrm>
          <a:prstGeom prst="rect">
            <a:avLst/>
          </a:prstGeom>
        </p:spPr>
      </p:pic>
      <p:pic>
        <p:nvPicPr>
          <p:cNvPr id="5" name="Picture 4"/>
          <p:cNvPicPr>
            <a:picLocks noChangeAspect="1"/>
          </p:cNvPicPr>
          <p:nvPr/>
        </p:nvPicPr>
        <p:blipFill>
          <a:blip r:embed="rId4"/>
          <a:stretch>
            <a:fillRect/>
          </a:stretch>
        </p:blipFill>
        <p:spPr>
          <a:xfrm>
            <a:off x="5940681" y="-4891"/>
            <a:ext cx="5972401" cy="3910000"/>
          </a:xfrm>
          <a:prstGeom prst="rect">
            <a:avLst/>
          </a:prstGeom>
        </p:spPr>
      </p:pic>
      <p:pic>
        <p:nvPicPr>
          <p:cNvPr id="2" name="Picture 1"/>
          <p:cNvPicPr>
            <a:picLocks noChangeAspect="1"/>
          </p:cNvPicPr>
          <p:nvPr/>
        </p:nvPicPr>
        <p:blipFill>
          <a:blip r:embed="rId5"/>
          <a:stretch>
            <a:fillRect/>
          </a:stretch>
        </p:blipFill>
        <p:spPr>
          <a:xfrm>
            <a:off x="471427" y="1950109"/>
            <a:ext cx="4997828" cy="554139"/>
          </a:xfrm>
          <a:prstGeom prst="rect">
            <a:avLst/>
          </a:prstGeom>
        </p:spPr>
      </p:pic>
    </p:spTree>
    <p:extLst>
      <p:ext uri="{BB962C8B-B14F-4D97-AF65-F5344CB8AC3E}">
        <p14:creationId xmlns:p14="http://schemas.microsoft.com/office/powerpoint/2010/main" val="1190796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265" y="2109697"/>
            <a:ext cx="12192000" cy="44901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3114264" y="145307"/>
            <a:ext cx="5887272" cy="27531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p:cNvSpPr txBox="1"/>
          <p:nvPr/>
        </p:nvSpPr>
        <p:spPr>
          <a:xfrm>
            <a:off x="381000" y="6515100"/>
            <a:ext cx="11811000" cy="369332"/>
          </a:xfrm>
          <a:prstGeom prst="rect">
            <a:avLst/>
          </a:prstGeom>
          <a:noFill/>
        </p:spPr>
        <p:txBody>
          <a:bodyPr wrap="square" rtlCol="0">
            <a:spAutoFit/>
          </a:bodyPr>
          <a:lstStyle/>
          <a:p>
            <a:pPr algn="r"/>
            <a:r>
              <a:rPr lang="en-US" dirty="0">
                <a:solidFill>
                  <a:schemeClr val="bg2">
                    <a:lumMod val="75000"/>
                  </a:schemeClr>
                </a:solidFill>
              </a:rPr>
              <a:t>Source: https://syncedreview.com/2017/11/04/andrew-ng-says-enough-papers-lets-build-ai-now/</a:t>
            </a:r>
          </a:p>
        </p:txBody>
      </p:sp>
    </p:spTree>
    <p:extLst>
      <p:ext uri="{BB962C8B-B14F-4D97-AF65-F5344CB8AC3E}">
        <p14:creationId xmlns:p14="http://schemas.microsoft.com/office/powerpoint/2010/main" val="4290899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31276" y="1946800"/>
            <a:ext cx="11604601" cy="4793200"/>
          </a:xfrm>
          <a:prstGeom prst="rect">
            <a:avLst/>
          </a:prstGeom>
        </p:spPr>
      </p:pic>
      <p:pic>
        <p:nvPicPr>
          <p:cNvPr id="4" name="Picture 3"/>
          <p:cNvPicPr>
            <a:picLocks noChangeAspect="1"/>
          </p:cNvPicPr>
          <p:nvPr/>
        </p:nvPicPr>
        <p:blipFill>
          <a:blip r:embed="rId4"/>
          <a:stretch>
            <a:fillRect/>
          </a:stretch>
        </p:blipFill>
        <p:spPr>
          <a:xfrm>
            <a:off x="6899999" y="0"/>
            <a:ext cx="5292001" cy="2622000"/>
          </a:xfrm>
          <a:prstGeom prst="rect">
            <a:avLst/>
          </a:prstGeom>
        </p:spPr>
      </p:pic>
      <p:sp>
        <p:nvSpPr>
          <p:cNvPr id="5" name="TextBox 4"/>
          <p:cNvSpPr txBox="1"/>
          <p:nvPr/>
        </p:nvSpPr>
        <p:spPr>
          <a:xfrm>
            <a:off x="0" y="-4891"/>
            <a:ext cx="12192000" cy="523220"/>
          </a:xfrm>
          <a:prstGeom prst="rect">
            <a:avLst/>
          </a:prstGeom>
          <a:noFill/>
        </p:spPr>
        <p:txBody>
          <a:bodyPr wrap="square" rtlCol="0">
            <a:spAutoFit/>
          </a:bodyPr>
          <a:lstStyle/>
          <a:p>
            <a:r>
              <a:rPr lang="en-US" sz="2800" dirty="0">
                <a:solidFill>
                  <a:srgbClr val="0070C0"/>
                </a:solidFill>
                <a:latin typeface="Segoe UI" panose="020B0502040204020203" pitchFamily="34" charset="0"/>
                <a:cs typeface="Segoe UI" panose="020B0502040204020203" pitchFamily="34" charset="0"/>
              </a:rPr>
              <a:t>Image De-raining (He Zhang, et al., 2017)</a:t>
            </a:r>
          </a:p>
        </p:txBody>
      </p:sp>
    </p:spTree>
    <p:extLst>
      <p:ext uri="{BB962C8B-B14F-4D97-AF65-F5344CB8AC3E}">
        <p14:creationId xmlns:p14="http://schemas.microsoft.com/office/powerpoint/2010/main" val="2022963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vi-VN" sz="4000" dirty="0">
                <a:solidFill>
                  <a:srgbClr val="0070C0"/>
                </a:solidFill>
                <a:latin typeface="Segoe UI" panose="020B0502040204020203" pitchFamily="34" charset="0"/>
                <a:cs typeface="Segoe UI" panose="020B0502040204020203" pitchFamily="34" charset="0"/>
              </a:rPr>
              <a:t>Cycle</a:t>
            </a:r>
            <a:r>
              <a:rPr lang="en-US" sz="4000" dirty="0">
                <a:solidFill>
                  <a:srgbClr val="0070C0"/>
                </a:solidFill>
                <a:latin typeface="Segoe UI" panose="020B0502040204020203" pitchFamily="34" charset="0"/>
                <a:cs typeface="Segoe UI" panose="020B0502040204020203" pitchFamily="34" charset="0"/>
              </a:rPr>
              <a:t>GAN (</a:t>
            </a:r>
            <a:r>
              <a:rPr lang="vi-VN" sz="4000" dirty="0">
                <a:solidFill>
                  <a:srgbClr val="0070C0"/>
                </a:solidFill>
                <a:latin typeface="Segoe UI" panose="020B0502040204020203" pitchFamily="34" charset="0"/>
                <a:cs typeface="Segoe UI" panose="020B0502040204020203" pitchFamily="34" charset="0"/>
              </a:rPr>
              <a:t>Zhu</a:t>
            </a:r>
            <a:r>
              <a:rPr lang="en-US" sz="4000" dirty="0">
                <a:solidFill>
                  <a:srgbClr val="0070C0"/>
                </a:solidFill>
                <a:latin typeface="Segoe UI" panose="020B0502040204020203" pitchFamily="34" charset="0"/>
                <a:cs typeface="Segoe UI" panose="020B0502040204020203" pitchFamily="34" charset="0"/>
              </a:rPr>
              <a:t> et al. 201</a:t>
            </a:r>
            <a:r>
              <a:rPr lang="vi-VN" sz="4000" dirty="0">
                <a:solidFill>
                  <a:srgbClr val="0070C0"/>
                </a:solidFill>
                <a:latin typeface="Segoe UI" panose="020B0502040204020203" pitchFamily="34" charset="0"/>
                <a:cs typeface="Segoe UI" panose="020B0502040204020203" pitchFamily="34" charset="0"/>
              </a:rPr>
              <a:t>7</a:t>
            </a:r>
            <a:r>
              <a:rPr lang="en-US" sz="4000" dirty="0">
                <a:solidFill>
                  <a:srgbClr val="0070C0"/>
                </a:solidFill>
                <a:latin typeface="Segoe UI" panose="020B0502040204020203" pitchFamily="34" charset="0"/>
                <a:cs typeface="Segoe UI" panose="020B0502040204020203" pitchFamily="34" charset="0"/>
              </a:rPr>
              <a:t>)</a:t>
            </a:r>
          </a:p>
        </p:txBody>
      </p:sp>
      <p:pic>
        <p:nvPicPr>
          <p:cNvPr id="3" name="Picture 2"/>
          <p:cNvPicPr>
            <a:picLocks noChangeAspect="1"/>
          </p:cNvPicPr>
          <p:nvPr/>
        </p:nvPicPr>
        <p:blipFill>
          <a:blip r:embed="rId3"/>
          <a:stretch>
            <a:fillRect/>
          </a:stretch>
        </p:blipFill>
        <p:spPr>
          <a:xfrm>
            <a:off x="633899" y="2188126"/>
            <a:ext cx="10924201" cy="4406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99" y="922449"/>
            <a:ext cx="4267200" cy="1219200"/>
          </a:xfrm>
          <a:prstGeom prst="rect">
            <a:avLst/>
          </a:prstGeom>
        </p:spPr>
      </p:pic>
      <p:pic>
        <p:nvPicPr>
          <p:cNvPr id="6" name="Picture 5"/>
          <p:cNvPicPr>
            <a:picLocks noChangeAspect="1"/>
          </p:cNvPicPr>
          <p:nvPr/>
        </p:nvPicPr>
        <p:blipFill rotWithShape="1">
          <a:blip r:embed="rId5"/>
          <a:srcRect t="3196"/>
          <a:stretch/>
        </p:blipFill>
        <p:spPr>
          <a:xfrm>
            <a:off x="5073410" y="930441"/>
            <a:ext cx="5065201" cy="1211207"/>
          </a:xfrm>
          <a:prstGeom prst="rect">
            <a:avLst/>
          </a:prstGeom>
        </p:spPr>
      </p:pic>
      <p:pic>
        <p:nvPicPr>
          <p:cNvPr id="7" name="Picture 6"/>
          <p:cNvPicPr>
            <a:picLocks noChangeAspect="1"/>
          </p:cNvPicPr>
          <p:nvPr/>
        </p:nvPicPr>
        <p:blipFill>
          <a:blip r:embed="rId6"/>
          <a:stretch>
            <a:fillRect/>
          </a:stretch>
        </p:blipFill>
        <p:spPr>
          <a:xfrm>
            <a:off x="8245642" y="64168"/>
            <a:ext cx="3785938" cy="2296935"/>
          </a:xfrm>
          <a:prstGeom prst="rect">
            <a:avLst/>
          </a:prstGeom>
        </p:spPr>
      </p:pic>
    </p:spTree>
    <p:extLst>
      <p:ext uri="{BB962C8B-B14F-4D97-AF65-F5344CB8AC3E}">
        <p14:creationId xmlns:p14="http://schemas.microsoft.com/office/powerpoint/2010/main" val="382610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69462" y="949368"/>
            <a:ext cx="8996401" cy="5087600"/>
          </a:xfrm>
          <a:prstGeom prst="rect">
            <a:avLst/>
          </a:prstGeom>
        </p:spPr>
      </p:pic>
      <p:sp>
        <p:nvSpPr>
          <p:cNvPr id="3" name="TextBox 2"/>
          <p:cNvSpPr txBox="1"/>
          <p:nvPr/>
        </p:nvSpPr>
        <p:spPr>
          <a:xfrm>
            <a:off x="0" y="-4891"/>
            <a:ext cx="12192000" cy="707886"/>
          </a:xfrm>
          <a:prstGeom prst="rect">
            <a:avLst/>
          </a:prstGeom>
          <a:noFill/>
        </p:spPr>
        <p:txBody>
          <a:bodyPr wrap="square" rtlCol="0">
            <a:spAutoFit/>
          </a:bodyPr>
          <a:lstStyle/>
          <a:p>
            <a:r>
              <a:rPr lang="vi-VN" sz="4000" dirty="0">
                <a:solidFill>
                  <a:srgbClr val="0070C0"/>
                </a:solidFill>
                <a:latin typeface="Segoe UI" panose="020B0502040204020203" pitchFamily="34" charset="0"/>
                <a:cs typeface="Segoe UI" panose="020B0502040204020203" pitchFamily="34" charset="0"/>
              </a:rPr>
              <a:t>Cycle</a:t>
            </a:r>
            <a:r>
              <a:rPr lang="en-US" sz="4000" dirty="0">
                <a:solidFill>
                  <a:srgbClr val="0070C0"/>
                </a:solidFill>
                <a:latin typeface="Segoe UI" panose="020B0502040204020203" pitchFamily="34" charset="0"/>
                <a:cs typeface="Segoe UI" panose="020B0502040204020203" pitchFamily="34" charset="0"/>
              </a:rPr>
              <a:t>GAN (</a:t>
            </a:r>
            <a:r>
              <a:rPr lang="vi-VN" sz="4000" dirty="0">
                <a:solidFill>
                  <a:srgbClr val="0070C0"/>
                </a:solidFill>
                <a:latin typeface="Segoe UI" panose="020B0502040204020203" pitchFamily="34" charset="0"/>
                <a:cs typeface="Segoe UI" panose="020B0502040204020203" pitchFamily="34" charset="0"/>
              </a:rPr>
              <a:t>Zhu</a:t>
            </a:r>
            <a:r>
              <a:rPr lang="en-US" sz="4000" dirty="0">
                <a:solidFill>
                  <a:srgbClr val="0070C0"/>
                </a:solidFill>
                <a:latin typeface="Segoe UI" panose="020B0502040204020203" pitchFamily="34" charset="0"/>
                <a:cs typeface="Segoe UI" panose="020B0502040204020203" pitchFamily="34" charset="0"/>
              </a:rPr>
              <a:t> et al. 201</a:t>
            </a:r>
            <a:r>
              <a:rPr lang="vi-VN" sz="4000" dirty="0">
                <a:solidFill>
                  <a:srgbClr val="0070C0"/>
                </a:solidFill>
                <a:latin typeface="Segoe UI" panose="020B0502040204020203" pitchFamily="34" charset="0"/>
                <a:cs typeface="Segoe UI" panose="020B0502040204020203" pitchFamily="34" charset="0"/>
              </a:rPr>
              <a:t>7</a:t>
            </a:r>
            <a:r>
              <a:rPr lang="en-US" sz="4000" dirty="0">
                <a:solidFill>
                  <a:srgbClr val="0070C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996029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444125" y="812222"/>
            <a:ext cx="1748589" cy="152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Training Data</a:t>
            </a:r>
          </a:p>
        </p:txBody>
      </p:sp>
      <p:sp>
        <p:nvSpPr>
          <p:cNvPr id="3" name="Rectangle 2"/>
          <p:cNvSpPr/>
          <p:nvPr/>
        </p:nvSpPr>
        <p:spPr>
          <a:xfrm>
            <a:off x="604546" y="3747928"/>
            <a:ext cx="1427747" cy="1187115"/>
          </a:xfrm>
          <a:prstGeom prst="rect">
            <a:avLst/>
          </a:prstGeom>
          <a:pattFill prst="smConfetti">
            <a:fgClr>
              <a:schemeClr val="bg1">
                <a:lumMod val="75000"/>
              </a:schemeClr>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Noise</a:t>
            </a:r>
          </a:p>
        </p:txBody>
      </p:sp>
      <p:sp>
        <p:nvSpPr>
          <p:cNvPr id="4" name="Rectangle 3"/>
          <p:cNvSpPr/>
          <p:nvPr/>
        </p:nvSpPr>
        <p:spPr>
          <a:xfrm>
            <a:off x="2802314" y="3747928"/>
            <a:ext cx="1556084" cy="118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GENERATOR</a:t>
            </a:r>
          </a:p>
        </p:txBody>
      </p:sp>
      <p:cxnSp>
        <p:nvCxnSpPr>
          <p:cNvPr id="5" name="Straight Arrow Connector 4"/>
          <p:cNvCxnSpPr>
            <a:stCxn id="3" idx="3"/>
            <a:endCxn id="4" idx="1"/>
          </p:cNvCxnSpPr>
          <p:nvPr/>
        </p:nvCxnSpPr>
        <p:spPr>
          <a:xfrm>
            <a:off x="2032293" y="4341486"/>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128419" y="3747928"/>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sp>
        <p:nvSpPr>
          <p:cNvPr id="7" name="Rectangle 6"/>
          <p:cNvSpPr/>
          <p:nvPr/>
        </p:nvSpPr>
        <p:spPr>
          <a:xfrm>
            <a:off x="5128419" y="980664"/>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cxnSp>
        <p:nvCxnSpPr>
          <p:cNvPr id="8" name="Straight Arrow Connector 7"/>
          <p:cNvCxnSpPr>
            <a:stCxn id="2" idx="4"/>
            <a:endCxn id="7" idx="1"/>
          </p:cNvCxnSpPr>
          <p:nvPr/>
        </p:nvCxnSpPr>
        <p:spPr>
          <a:xfrm>
            <a:off x="2192714" y="1574222"/>
            <a:ext cx="293570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3"/>
            <a:endCxn id="6" idx="1"/>
          </p:cNvCxnSpPr>
          <p:nvPr/>
        </p:nvCxnSpPr>
        <p:spPr>
          <a:xfrm>
            <a:off x="4358398" y="4341486"/>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422441" y="2167779"/>
            <a:ext cx="2005263" cy="1211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Discriminator</a:t>
            </a:r>
          </a:p>
        </p:txBody>
      </p:sp>
      <p:cxnSp>
        <p:nvCxnSpPr>
          <p:cNvPr id="11" name="Straight Arrow Connector 10"/>
          <p:cNvCxnSpPr>
            <a:stCxn id="7" idx="3"/>
            <a:endCxn id="10" idx="1"/>
          </p:cNvCxnSpPr>
          <p:nvPr/>
        </p:nvCxnSpPr>
        <p:spPr>
          <a:xfrm>
            <a:off x="6620334" y="1574222"/>
            <a:ext cx="802107" cy="11991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10" idx="1"/>
          </p:cNvCxnSpPr>
          <p:nvPr/>
        </p:nvCxnSpPr>
        <p:spPr>
          <a:xfrm flipV="1">
            <a:off x="6620334" y="2773369"/>
            <a:ext cx="802107" cy="15681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101472" y="715093"/>
            <a:ext cx="513347" cy="11262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141577" y="775745"/>
            <a:ext cx="433136" cy="43313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141577" y="1367059"/>
            <a:ext cx="433136" cy="4331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9411662" y="1265386"/>
            <a:ext cx="689809" cy="150798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036204" y="406413"/>
            <a:ext cx="1199146" cy="369332"/>
          </a:xfrm>
          <a:prstGeom prst="rect">
            <a:avLst/>
          </a:prstGeom>
          <a:noFill/>
        </p:spPr>
        <p:txBody>
          <a:bodyPr wrap="square" rtlCol="0">
            <a:spAutoFit/>
          </a:bodyPr>
          <a:lstStyle/>
          <a:p>
            <a:r>
              <a:rPr lang="vi-VN" dirty="0"/>
              <a:t>Real</a:t>
            </a:r>
            <a:endParaRPr lang="en-US" dirty="0"/>
          </a:p>
        </p:txBody>
      </p:sp>
      <p:sp>
        <p:nvSpPr>
          <p:cNvPr id="18" name="TextBox 17"/>
          <p:cNvSpPr txBox="1"/>
          <p:nvPr/>
        </p:nvSpPr>
        <p:spPr>
          <a:xfrm>
            <a:off x="10101472" y="1800195"/>
            <a:ext cx="682226" cy="369332"/>
          </a:xfrm>
          <a:prstGeom prst="rect">
            <a:avLst/>
          </a:prstGeom>
          <a:noFill/>
        </p:spPr>
        <p:txBody>
          <a:bodyPr wrap="square" rtlCol="0">
            <a:spAutoFit/>
          </a:bodyPr>
          <a:lstStyle/>
          <a:p>
            <a:r>
              <a:rPr lang="en-US" dirty="0"/>
              <a:t>Fake</a:t>
            </a:r>
          </a:p>
        </p:txBody>
      </p:sp>
      <p:sp>
        <p:nvSpPr>
          <p:cNvPr id="19" name="Rectangle 18"/>
          <p:cNvSpPr/>
          <p:nvPr/>
        </p:nvSpPr>
        <p:spPr>
          <a:xfrm>
            <a:off x="11173823" y="2316170"/>
            <a:ext cx="741946" cy="92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LOSS</a:t>
            </a:r>
          </a:p>
        </p:txBody>
      </p:sp>
      <p:cxnSp>
        <p:nvCxnSpPr>
          <p:cNvPr id="20" name="Straight Arrow Connector 19"/>
          <p:cNvCxnSpPr>
            <a:endCxn id="19" idx="1"/>
          </p:cNvCxnSpPr>
          <p:nvPr/>
        </p:nvCxnSpPr>
        <p:spPr>
          <a:xfrm>
            <a:off x="10737332" y="2773369"/>
            <a:ext cx="436491" cy="401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604546" y="2624976"/>
            <a:ext cx="1427747" cy="737941"/>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 (class)</a:t>
            </a:r>
          </a:p>
        </p:txBody>
      </p:sp>
      <p:cxnSp>
        <p:nvCxnSpPr>
          <p:cNvPr id="22" name="Straight Arrow Connector 21"/>
          <p:cNvCxnSpPr/>
          <p:nvPr/>
        </p:nvCxnSpPr>
        <p:spPr>
          <a:xfrm>
            <a:off x="2032293" y="3210517"/>
            <a:ext cx="770021" cy="6657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0101471" y="2330969"/>
            <a:ext cx="513347" cy="20105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c=1</a:t>
            </a:r>
          </a:p>
          <a:p>
            <a:pPr algn="ctr"/>
            <a:r>
              <a:rPr lang="en-US" sz="1600" dirty="0">
                <a:solidFill>
                  <a:schemeClr val="tx1"/>
                </a:solidFill>
              </a:rPr>
              <a:t>c=2</a:t>
            </a:r>
          </a:p>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a:t>
            </a:r>
          </a:p>
          <a:p>
            <a:pPr algn="ctr"/>
            <a:r>
              <a:rPr lang="en-US" sz="1600" dirty="0">
                <a:solidFill>
                  <a:schemeClr val="tx1"/>
                </a:solidFill>
              </a:rPr>
              <a:t>c=n</a:t>
            </a:r>
          </a:p>
        </p:txBody>
      </p:sp>
      <p:cxnSp>
        <p:nvCxnSpPr>
          <p:cNvPr id="31" name="Straight Arrow Connector 30"/>
          <p:cNvCxnSpPr>
            <a:stCxn id="10" idx="3"/>
          </p:cNvCxnSpPr>
          <p:nvPr/>
        </p:nvCxnSpPr>
        <p:spPr>
          <a:xfrm>
            <a:off x="9427704" y="2773369"/>
            <a:ext cx="673767" cy="9745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AC-GANs (</a:t>
            </a:r>
            <a:r>
              <a:rPr lang="en-US" sz="4000" dirty="0" err="1">
                <a:solidFill>
                  <a:srgbClr val="0070C0"/>
                </a:solidFill>
                <a:latin typeface="Segoe UI" panose="020B0502040204020203" pitchFamily="34" charset="0"/>
                <a:cs typeface="Segoe UI" panose="020B0502040204020203" pitchFamily="34" charset="0"/>
              </a:rPr>
              <a:t>Odena</a:t>
            </a:r>
            <a:r>
              <a:rPr lang="en-US" sz="4000" dirty="0">
                <a:solidFill>
                  <a:srgbClr val="0070C0"/>
                </a:solidFill>
                <a:latin typeface="Segoe UI" panose="020B0502040204020203" pitchFamily="34" charset="0"/>
                <a:cs typeface="Segoe UI" panose="020B0502040204020203" pitchFamily="34" charset="0"/>
              </a:rPr>
              <a:t> et al., 201</a:t>
            </a:r>
            <a:r>
              <a:rPr lang="vi-VN" sz="4000" dirty="0">
                <a:solidFill>
                  <a:srgbClr val="0070C0"/>
                </a:solidFill>
                <a:latin typeface="Segoe UI" panose="020B0502040204020203" pitchFamily="34" charset="0"/>
                <a:cs typeface="Segoe UI" panose="020B0502040204020203" pitchFamily="34" charset="0"/>
              </a:rPr>
              <a:t>7</a:t>
            </a:r>
            <a:r>
              <a:rPr lang="en-US" sz="4000" dirty="0">
                <a:solidFill>
                  <a:srgbClr val="0070C0"/>
                </a:solidFill>
                <a:latin typeface="Segoe UI" panose="020B0502040204020203" pitchFamily="34" charset="0"/>
                <a:cs typeface="Segoe UI" panose="020B0502040204020203" pitchFamily="34" charset="0"/>
              </a:rPr>
              <a:t>)</a:t>
            </a:r>
          </a:p>
        </p:txBody>
      </p:sp>
      <p:pic>
        <p:nvPicPr>
          <p:cNvPr id="35" name="Picture 34"/>
          <p:cNvPicPr>
            <a:picLocks noChangeAspect="1"/>
          </p:cNvPicPr>
          <p:nvPr/>
        </p:nvPicPr>
        <p:blipFill>
          <a:blip r:embed="rId3"/>
          <a:stretch>
            <a:fillRect/>
          </a:stretch>
        </p:blipFill>
        <p:spPr>
          <a:xfrm>
            <a:off x="6914003" y="4578106"/>
            <a:ext cx="5027401" cy="1959600"/>
          </a:xfrm>
          <a:prstGeom prst="rect">
            <a:avLst/>
          </a:prstGeom>
        </p:spPr>
      </p:pic>
      <p:sp>
        <p:nvSpPr>
          <p:cNvPr id="36" name="Rectangle 35"/>
          <p:cNvSpPr/>
          <p:nvPr/>
        </p:nvSpPr>
        <p:spPr>
          <a:xfrm>
            <a:off x="9986100" y="406413"/>
            <a:ext cx="747494" cy="4171693"/>
          </a:xfrm>
          <a:prstGeom prst="rect">
            <a:avLst/>
          </a:prstGeom>
          <a:solidFill>
            <a:schemeClr val="accent1">
              <a:alpha val="6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4"/>
          <a:stretch>
            <a:fillRect/>
          </a:stretch>
        </p:blipFill>
        <p:spPr>
          <a:xfrm>
            <a:off x="1133034" y="5274063"/>
            <a:ext cx="3439800" cy="312800"/>
          </a:xfrm>
          <a:prstGeom prst="rect">
            <a:avLst/>
          </a:prstGeom>
        </p:spPr>
      </p:pic>
      <p:grpSp>
        <p:nvGrpSpPr>
          <p:cNvPr id="40" name="Group 39"/>
          <p:cNvGrpSpPr/>
          <p:nvPr/>
        </p:nvGrpSpPr>
        <p:grpSpPr>
          <a:xfrm>
            <a:off x="1082930" y="5870246"/>
            <a:ext cx="3525658" cy="294400"/>
            <a:chOff x="1242256" y="5598283"/>
            <a:chExt cx="3525658" cy="294400"/>
          </a:xfrm>
        </p:grpSpPr>
        <p:pic>
          <p:nvPicPr>
            <p:cNvPr id="38" name="Picture 37"/>
            <p:cNvPicPr>
              <a:picLocks noChangeAspect="1"/>
            </p:cNvPicPr>
            <p:nvPr/>
          </p:nvPicPr>
          <p:blipFill>
            <a:blip r:embed="rId5"/>
            <a:stretch>
              <a:fillRect/>
            </a:stretch>
          </p:blipFill>
          <p:spPr>
            <a:xfrm>
              <a:off x="1242256" y="5612083"/>
              <a:ext cx="1512000" cy="266800"/>
            </a:xfrm>
            <a:prstGeom prst="rect">
              <a:avLst/>
            </a:prstGeom>
          </p:spPr>
        </p:pic>
        <p:pic>
          <p:nvPicPr>
            <p:cNvPr id="39" name="Picture 38"/>
            <p:cNvPicPr>
              <a:picLocks noChangeAspect="1"/>
            </p:cNvPicPr>
            <p:nvPr/>
          </p:nvPicPr>
          <p:blipFill>
            <a:blip r:embed="rId6"/>
            <a:stretch>
              <a:fillRect/>
            </a:stretch>
          </p:blipFill>
          <p:spPr>
            <a:xfrm>
              <a:off x="2802314" y="5598283"/>
              <a:ext cx="1965600" cy="294400"/>
            </a:xfrm>
            <a:prstGeom prst="rect">
              <a:avLst/>
            </a:prstGeom>
          </p:spPr>
        </p:pic>
      </p:grpSp>
      <p:sp>
        <p:nvSpPr>
          <p:cNvPr id="41" name="Content Placeholder 2"/>
          <p:cNvSpPr txBox="1">
            <a:spLocks/>
          </p:cNvSpPr>
          <p:nvPr/>
        </p:nvSpPr>
        <p:spPr>
          <a:xfrm>
            <a:off x="718508" y="5188951"/>
            <a:ext cx="10754984" cy="2489777"/>
          </a:xfrm>
          <a:prstGeom prst="rect">
            <a:avLst/>
          </a:prstGeom>
        </p:spPr>
        <p:txBody>
          <a:bodyPr>
            <a:noAutofit/>
          </a:bodyPr>
          <a:lstStyle/>
          <a:p>
            <a:pPr indent="290513" algn="just" defTabSz="914363">
              <a:spcBef>
                <a:spcPts val="600"/>
              </a:spcBef>
              <a:spcAft>
                <a:spcPts val="1200"/>
              </a:spcAft>
              <a:buSzPct val="90000"/>
              <a:buBlip>
                <a:blip r:embed="rId7"/>
              </a:buBlip>
              <a:defRPr/>
            </a:pPr>
            <a:r>
              <a:rPr lang="en-US" sz="24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p>
          <a:p>
            <a:pPr indent="290513" algn="just" defTabSz="914363">
              <a:spcBef>
                <a:spcPts val="600"/>
              </a:spcBef>
              <a:spcAft>
                <a:spcPts val="1200"/>
              </a:spcAft>
              <a:buSzPct val="90000"/>
              <a:buBlip>
                <a:blip r:embed="rId7"/>
              </a:buBlip>
              <a:defRPr/>
            </a:pPr>
            <a:r>
              <a:rPr lang="en-US" sz="24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p>
        </p:txBody>
      </p:sp>
      <p:pic>
        <p:nvPicPr>
          <p:cNvPr id="43" name="Picture 42"/>
          <p:cNvPicPr>
            <a:picLocks noChangeAspect="1"/>
          </p:cNvPicPr>
          <p:nvPr/>
        </p:nvPicPr>
        <p:blipFill>
          <a:blip r:embed="rId8"/>
          <a:stretch>
            <a:fillRect/>
          </a:stretch>
        </p:blipFill>
        <p:spPr>
          <a:xfrm>
            <a:off x="7376893" y="401795"/>
            <a:ext cx="2079000" cy="1398400"/>
          </a:xfrm>
          <a:prstGeom prst="rect">
            <a:avLst/>
          </a:prstGeom>
        </p:spPr>
      </p:pic>
    </p:spTree>
    <p:extLst>
      <p:ext uri="{BB962C8B-B14F-4D97-AF65-F5344CB8AC3E}">
        <p14:creationId xmlns:p14="http://schemas.microsoft.com/office/powerpoint/2010/main" val="4070062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1431" y="1534551"/>
            <a:ext cx="4271400" cy="3284400"/>
          </a:xfrm>
          <a:prstGeom prst="rect">
            <a:avLst/>
          </a:prstGeom>
        </p:spPr>
      </p:pic>
      <p:sp>
        <p:nvSpPr>
          <p:cNvPr id="3" name="TextBox 2"/>
          <p:cNvSpPr txBox="1"/>
          <p:nvPr/>
        </p:nvSpPr>
        <p:spPr>
          <a:xfrm>
            <a:off x="0" y="-4891"/>
            <a:ext cx="12192000" cy="707886"/>
          </a:xfrm>
          <a:prstGeom prst="rect">
            <a:avLst/>
          </a:prstGeom>
          <a:noFill/>
        </p:spPr>
        <p:txBody>
          <a:bodyPr wrap="square" rtlCol="0">
            <a:spAutoFit/>
          </a:bodyPr>
          <a:lstStyle/>
          <a:p>
            <a:r>
              <a:rPr lang="vi-VN" sz="4000" dirty="0">
                <a:solidFill>
                  <a:srgbClr val="0070C0"/>
                </a:solidFill>
                <a:latin typeface="Segoe UI" panose="020B0502040204020203" pitchFamily="34" charset="0"/>
                <a:cs typeface="Segoe UI" panose="020B0502040204020203" pitchFamily="34" charset="0"/>
              </a:rPr>
              <a:t>SS</a:t>
            </a:r>
            <a:r>
              <a:rPr lang="en-US" sz="4000" dirty="0">
                <a:solidFill>
                  <a:srgbClr val="0070C0"/>
                </a:solidFill>
                <a:latin typeface="Segoe UI" panose="020B0502040204020203" pitchFamily="34" charset="0"/>
                <a:cs typeface="Segoe UI" panose="020B0502040204020203" pitchFamily="34" charset="0"/>
              </a:rPr>
              <a:t>-GANs (</a:t>
            </a:r>
            <a:r>
              <a:rPr lang="vi-VN" sz="4000" dirty="0">
                <a:solidFill>
                  <a:srgbClr val="0070C0"/>
                </a:solidFill>
                <a:latin typeface="Segoe UI" panose="020B0502040204020203" pitchFamily="34" charset="0"/>
                <a:cs typeface="Segoe UI" panose="020B0502040204020203" pitchFamily="34" charset="0"/>
              </a:rPr>
              <a:t>Sricharan </a:t>
            </a:r>
            <a:r>
              <a:rPr lang="en-US" sz="4000" dirty="0">
                <a:solidFill>
                  <a:srgbClr val="0070C0"/>
                </a:solidFill>
                <a:latin typeface="Segoe UI" panose="020B0502040204020203" pitchFamily="34" charset="0"/>
                <a:cs typeface="Segoe UI" panose="020B0502040204020203" pitchFamily="34" charset="0"/>
              </a:rPr>
              <a:t>et al., 201</a:t>
            </a:r>
            <a:r>
              <a:rPr lang="vi-VN" sz="4000" dirty="0">
                <a:solidFill>
                  <a:srgbClr val="0070C0"/>
                </a:solidFill>
                <a:latin typeface="Segoe UI" panose="020B0502040204020203" pitchFamily="34" charset="0"/>
                <a:cs typeface="Segoe UI" panose="020B0502040204020203" pitchFamily="34" charset="0"/>
              </a:rPr>
              <a:t>7</a:t>
            </a:r>
            <a:r>
              <a:rPr lang="en-US" sz="4000" dirty="0">
                <a:solidFill>
                  <a:srgbClr val="0070C0"/>
                </a:solidFill>
                <a:latin typeface="Segoe UI" panose="020B0502040204020203" pitchFamily="34" charset="0"/>
                <a:cs typeface="Segoe UI" panose="020B0502040204020203" pitchFamily="34" charset="0"/>
              </a:rPr>
              <a:t>)</a:t>
            </a:r>
          </a:p>
        </p:txBody>
      </p:sp>
      <p:pic>
        <p:nvPicPr>
          <p:cNvPr id="4" name="Picture 3"/>
          <p:cNvPicPr>
            <a:picLocks noChangeAspect="1"/>
          </p:cNvPicPr>
          <p:nvPr/>
        </p:nvPicPr>
        <p:blipFill>
          <a:blip r:embed="rId4"/>
          <a:stretch>
            <a:fillRect/>
          </a:stretch>
        </p:blipFill>
        <p:spPr>
          <a:xfrm>
            <a:off x="5233893" y="1534551"/>
            <a:ext cx="3742200" cy="1867600"/>
          </a:xfrm>
          <a:prstGeom prst="rect">
            <a:avLst/>
          </a:prstGeom>
        </p:spPr>
      </p:pic>
      <p:pic>
        <p:nvPicPr>
          <p:cNvPr id="5" name="Picture 4"/>
          <p:cNvPicPr>
            <a:picLocks noChangeAspect="1"/>
          </p:cNvPicPr>
          <p:nvPr/>
        </p:nvPicPr>
        <p:blipFill>
          <a:blip r:embed="rId5"/>
          <a:stretch>
            <a:fillRect/>
          </a:stretch>
        </p:blipFill>
        <p:spPr>
          <a:xfrm>
            <a:off x="5271693" y="3606021"/>
            <a:ext cx="3704400" cy="1821600"/>
          </a:xfrm>
          <a:prstGeom prst="rect">
            <a:avLst/>
          </a:prstGeom>
        </p:spPr>
      </p:pic>
    </p:spTree>
    <p:extLst>
      <p:ext uri="{BB962C8B-B14F-4D97-AF65-F5344CB8AC3E}">
        <p14:creationId xmlns:p14="http://schemas.microsoft.com/office/powerpoint/2010/main" val="1396289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p:cNvSpPr/>
          <p:nvPr/>
        </p:nvSpPr>
        <p:spPr>
          <a:xfrm>
            <a:off x="2727158" y="892471"/>
            <a:ext cx="1748589" cy="1524000"/>
          </a:xfrm>
          <a:prstGeom prst="can">
            <a:avLst>
              <a:gd name="adj" fmla="val 271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Training Data</a:t>
            </a:r>
          </a:p>
        </p:txBody>
      </p:sp>
      <p:sp>
        <p:nvSpPr>
          <p:cNvPr id="3" name="Rectangle 2"/>
          <p:cNvSpPr/>
          <p:nvPr/>
        </p:nvSpPr>
        <p:spPr>
          <a:xfrm>
            <a:off x="529390" y="5453659"/>
            <a:ext cx="1427747" cy="1187115"/>
          </a:xfrm>
          <a:prstGeom prst="rect">
            <a:avLst/>
          </a:prstGeom>
          <a:pattFill prst="smConfetti">
            <a:fgClr>
              <a:schemeClr val="bg1">
                <a:lumMod val="75000"/>
              </a:schemeClr>
            </a:fgClr>
            <a:bgClr>
              <a:srgbClr val="FF00FF"/>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Z</a:t>
            </a:r>
          </a:p>
          <a:p>
            <a:pPr algn="ctr"/>
            <a:r>
              <a:rPr lang="en-US" sz="3200" dirty="0">
                <a:solidFill>
                  <a:schemeClr val="tx1"/>
                </a:solidFill>
              </a:rPr>
              <a:t>Noise</a:t>
            </a:r>
          </a:p>
        </p:txBody>
      </p:sp>
      <p:sp>
        <p:nvSpPr>
          <p:cNvPr id="4" name="Rectangle 3"/>
          <p:cNvSpPr/>
          <p:nvPr/>
        </p:nvSpPr>
        <p:spPr>
          <a:xfrm>
            <a:off x="2727158" y="5453659"/>
            <a:ext cx="1556084" cy="118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G</a:t>
            </a:r>
          </a:p>
        </p:txBody>
      </p:sp>
      <p:cxnSp>
        <p:nvCxnSpPr>
          <p:cNvPr id="5" name="Straight Arrow Connector 4"/>
          <p:cNvCxnSpPr>
            <a:stCxn id="3" idx="3"/>
            <a:endCxn id="4" idx="1"/>
          </p:cNvCxnSpPr>
          <p:nvPr/>
        </p:nvCxnSpPr>
        <p:spPr>
          <a:xfrm>
            <a:off x="1957137" y="6047217"/>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053263" y="5453659"/>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cxnSp>
        <p:nvCxnSpPr>
          <p:cNvPr id="9" name="Straight Arrow Connector 8"/>
          <p:cNvCxnSpPr>
            <a:stCxn id="4" idx="3"/>
            <a:endCxn id="6" idx="1"/>
          </p:cNvCxnSpPr>
          <p:nvPr/>
        </p:nvCxnSpPr>
        <p:spPr>
          <a:xfrm>
            <a:off x="4283242" y="6047217"/>
            <a:ext cx="77002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347285" y="4061400"/>
            <a:ext cx="2005263" cy="12111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Discriminator</a:t>
            </a:r>
          </a:p>
        </p:txBody>
      </p:sp>
      <p:cxnSp>
        <p:nvCxnSpPr>
          <p:cNvPr id="11" name="Straight Arrow Connector 10"/>
          <p:cNvCxnSpPr>
            <a:stCxn id="32" idx="3"/>
            <a:endCxn id="10" idx="1"/>
          </p:cNvCxnSpPr>
          <p:nvPr/>
        </p:nvCxnSpPr>
        <p:spPr>
          <a:xfrm>
            <a:off x="6348662" y="3268859"/>
            <a:ext cx="998623" cy="13981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10" idx="1"/>
          </p:cNvCxnSpPr>
          <p:nvPr/>
        </p:nvCxnSpPr>
        <p:spPr>
          <a:xfrm flipV="1">
            <a:off x="6545178" y="4666990"/>
            <a:ext cx="802107" cy="13802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0026316" y="3748581"/>
            <a:ext cx="513347" cy="18448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066421" y="3796706"/>
            <a:ext cx="433136" cy="43313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066421" y="5104138"/>
            <a:ext cx="433136" cy="4331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9336506" y="4666990"/>
            <a:ext cx="7138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946107" y="3403312"/>
            <a:ext cx="1199146" cy="369332"/>
          </a:xfrm>
          <a:prstGeom prst="rect">
            <a:avLst/>
          </a:prstGeom>
          <a:noFill/>
        </p:spPr>
        <p:txBody>
          <a:bodyPr wrap="square" rtlCol="0">
            <a:spAutoFit/>
          </a:bodyPr>
          <a:lstStyle/>
          <a:p>
            <a:r>
              <a:rPr lang="vi-VN" dirty="0"/>
              <a:t>Real</a:t>
            </a:r>
            <a:endParaRPr lang="en-US" dirty="0"/>
          </a:p>
        </p:txBody>
      </p:sp>
      <p:sp>
        <p:nvSpPr>
          <p:cNvPr id="18" name="TextBox 17"/>
          <p:cNvSpPr txBox="1"/>
          <p:nvPr/>
        </p:nvSpPr>
        <p:spPr>
          <a:xfrm>
            <a:off x="10010275" y="5623318"/>
            <a:ext cx="1199146" cy="369332"/>
          </a:xfrm>
          <a:prstGeom prst="rect">
            <a:avLst/>
          </a:prstGeom>
          <a:noFill/>
        </p:spPr>
        <p:txBody>
          <a:bodyPr wrap="square" rtlCol="0">
            <a:spAutoFit/>
          </a:bodyPr>
          <a:lstStyle/>
          <a:p>
            <a:r>
              <a:rPr lang="en-US" dirty="0"/>
              <a:t>Fake</a:t>
            </a:r>
          </a:p>
        </p:txBody>
      </p:sp>
      <p:sp>
        <p:nvSpPr>
          <p:cNvPr id="19" name="Rectangle 18"/>
          <p:cNvSpPr/>
          <p:nvPr/>
        </p:nvSpPr>
        <p:spPr>
          <a:xfrm>
            <a:off x="11161297" y="4209791"/>
            <a:ext cx="741946" cy="922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LOSS</a:t>
            </a:r>
          </a:p>
        </p:txBody>
      </p:sp>
      <p:cxnSp>
        <p:nvCxnSpPr>
          <p:cNvPr id="20" name="Straight Arrow Connector 19"/>
          <p:cNvCxnSpPr>
            <a:stCxn id="13" idx="3"/>
            <a:endCxn id="19" idx="1"/>
          </p:cNvCxnSpPr>
          <p:nvPr/>
        </p:nvCxnSpPr>
        <p:spPr>
          <a:xfrm>
            <a:off x="10539663" y="4671002"/>
            <a:ext cx="62163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55458" y="2689341"/>
            <a:ext cx="1427747" cy="1187115"/>
          </a:xfrm>
          <a:prstGeom prst="rect">
            <a:avLst/>
          </a:prstGeom>
          <a:pattFill prst="smConfetti">
            <a:fgClr>
              <a:schemeClr val="bg1">
                <a:lumMod val="75000"/>
              </a:schemeClr>
            </a:fgClr>
            <a:bgClr>
              <a:schemeClr val="accent2">
                <a:lumMod val="75000"/>
              </a:schemeClr>
            </a:bgClr>
          </a:pattFill>
          <a:ln>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Z</a:t>
            </a:r>
          </a:p>
          <a:p>
            <a:pPr algn="ctr"/>
            <a:r>
              <a:rPr lang="en-US" sz="3200" dirty="0">
                <a:solidFill>
                  <a:schemeClr val="tx1"/>
                </a:solidFill>
              </a:rPr>
              <a:t>Latent</a:t>
            </a:r>
          </a:p>
        </p:txBody>
      </p:sp>
      <p:cxnSp>
        <p:nvCxnSpPr>
          <p:cNvPr id="29" name="Straight Arrow Connector 28"/>
          <p:cNvCxnSpPr>
            <a:stCxn id="28" idx="3"/>
          </p:cNvCxnSpPr>
          <p:nvPr/>
        </p:nvCxnSpPr>
        <p:spPr>
          <a:xfrm>
            <a:off x="1983205" y="3282899"/>
            <a:ext cx="770021" cy="0"/>
          </a:xfrm>
          <a:prstGeom prst="straightConnector1">
            <a:avLst/>
          </a:prstGeom>
          <a:ln w="50800">
            <a:headEnd type="triangle"/>
            <a:tailEnd type="non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4856747" y="2675301"/>
            <a:ext cx="1491915" cy="1187115"/>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Sample</a:t>
            </a:r>
          </a:p>
        </p:txBody>
      </p:sp>
      <p:cxnSp>
        <p:nvCxnSpPr>
          <p:cNvPr id="36" name="Straight Arrow Connector 35"/>
          <p:cNvCxnSpPr>
            <a:stCxn id="2" idx="4"/>
          </p:cNvCxnSpPr>
          <p:nvPr/>
        </p:nvCxnSpPr>
        <p:spPr>
          <a:xfrm>
            <a:off x="4475747" y="1654471"/>
            <a:ext cx="747606" cy="103478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727158" y="2689341"/>
            <a:ext cx="1556084" cy="11871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t>E</a:t>
            </a:r>
          </a:p>
        </p:txBody>
      </p:sp>
      <p:cxnSp>
        <p:nvCxnSpPr>
          <p:cNvPr id="42" name="Straight Arrow Connector 41"/>
          <p:cNvCxnSpPr>
            <a:stCxn id="32" idx="1"/>
          </p:cNvCxnSpPr>
          <p:nvPr/>
        </p:nvCxnSpPr>
        <p:spPr>
          <a:xfrm flipH="1" flipV="1">
            <a:off x="4283242" y="3268858"/>
            <a:ext cx="573505"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28" idx="2"/>
          </p:cNvCxnSpPr>
          <p:nvPr/>
        </p:nvCxnSpPr>
        <p:spPr>
          <a:xfrm rot="16200000" flipH="1">
            <a:off x="4040458" y="1105329"/>
            <a:ext cx="557758" cy="6100011"/>
          </a:xfrm>
          <a:prstGeom prst="curvedConnector2">
            <a:avLst/>
          </a:prstGeom>
          <a:ln w="508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p:cNvCxnSpPr>
            <a:stCxn id="3" idx="0"/>
          </p:cNvCxnSpPr>
          <p:nvPr/>
        </p:nvCxnSpPr>
        <p:spPr>
          <a:xfrm rot="5400000" flipH="1" flipV="1">
            <a:off x="4017295" y="2101612"/>
            <a:ext cx="578016" cy="6126079"/>
          </a:xfrm>
          <a:prstGeom prst="curvedConnector2">
            <a:avLst/>
          </a:prstGeom>
          <a:ln w="50800">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0" y="-4891"/>
            <a:ext cx="12192000" cy="707886"/>
          </a:xfrm>
          <a:prstGeom prst="rect">
            <a:avLst/>
          </a:prstGeom>
          <a:noFill/>
        </p:spPr>
        <p:txBody>
          <a:bodyPr wrap="square" rtlCol="0">
            <a:spAutoFit/>
          </a:bodyPr>
          <a:lstStyle/>
          <a:p>
            <a:r>
              <a:rPr lang="en-US" sz="4000" dirty="0" err="1">
                <a:solidFill>
                  <a:srgbClr val="0070C0"/>
                </a:solidFill>
                <a:latin typeface="Segoe UI" panose="020B0502040204020203" pitchFamily="34" charset="0"/>
                <a:cs typeface="Segoe UI" panose="020B0502040204020203" pitchFamily="34" charset="0"/>
              </a:rPr>
              <a:t>BiGAN</a:t>
            </a:r>
            <a:r>
              <a:rPr lang="en-US" sz="4000" dirty="0">
                <a:solidFill>
                  <a:srgbClr val="0070C0"/>
                </a:solidFill>
                <a:latin typeface="Segoe UI" panose="020B0502040204020203" pitchFamily="34" charset="0"/>
                <a:cs typeface="Segoe UI" panose="020B0502040204020203" pitchFamily="34" charset="0"/>
              </a:rPr>
              <a:t> (Donahue et al. ICLR 201</a:t>
            </a:r>
            <a:r>
              <a:rPr lang="vi-VN" sz="4000" dirty="0">
                <a:solidFill>
                  <a:srgbClr val="0070C0"/>
                </a:solidFill>
                <a:latin typeface="Segoe UI" panose="020B0502040204020203" pitchFamily="34" charset="0"/>
                <a:cs typeface="Segoe UI" panose="020B0502040204020203" pitchFamily="34" charset="0"/>
              </a:rPr>
              <a:t>7</a:t>
            </a:r>
            <a:r>
              <a:rPr lang="en-US" sz="4000" dirty="0">
                <a:solidFill>
                  <a:srgbClr val="0070C0"/>
                </a:solidFill>
                <a:latin typeface="Segoe UI" panose="020B0502040204020203" pitchFamily="34" charset="0"/>
                <a:cs typeface="Segoe UI" panose="020B0502040204020203" pitchFamily="34" charset="0"/>
              </a:rPr>
              <a:t>)</a:t>
            </a:r>
          </a:p>
        </p:txBody>
      </p:sp>
      <p:sp>
        <p:nvSpPr>
          <p:cNvPr id="61" name="TextBox 60"/>
          <p:cNvSpPr txBox="1"/>
          <p:nvPr/>
        </p:nvSpPr>
        <p:spPr>
          <a:xfrm>
            <a:off x="7315199" y="5712490"/>
            <a:ext cx="1612231" cy="523220"/>
          </a:xfrm>
          <a:prstGeom prst="rect">
            <a:avLst/>
          </a:prstGeom>
          <a:noFill/>
        </p:spPr>
        <p:txBody>
          <a:bodyPr wrap="square" rtlCol="0">
            <a:spAutoFit/>
          </a:bodyPr>
          <a:lstStyle/>
          <a:p>
            <a:r>
              <a:rPr lang="en-US" sz="2800" b="1" dirty="0"/>
              <a:t>Decoder</a:t>
            </a:r>
          </a:p>
        </p:txBody>
      </p:sp>
      <p:sp>
        <p:nvSpPr>
          <p:cNvPr id="63" name="TextBox 62"/>
          <p:cNvSpPr txBox="1"/>
          <p:nvPr/>
        </p:nvSpPr>
        <p:spPr>
          <a:xfrm>
            <a:off x="7331242" y="2990801"/>
            <a:ext cx="1612231" cy="523220"/>
          </a:xfrm>
          <a:prstGeom prst="rect">
            <a:avLst/>
          </a:prstGeom>
          <a:noFill/>
        </p:spPr>
        <p:txBody>
          <a:bodyPr wrap="square" rtlCol="0">
            <a:spAutoFit/>
          </a:bodyPr>
          <a:lstStyle/>
          <a:p>
            <a:r>
              <a:rPr lang="en-US" sz="2800" b="1" dirty="0"/>
              <a:t>Encoder</a:t>
            </a:r>
          </a:p>
        </p:txBody>
      </p:sp>
      <p:sp>
        <p:nvSpPr>
          <p:cNvPr id="68" name="Rounded Rectangle 67"/>
          <p:cNvSpPr/>
          <p:nvPr/>
        </p:nvSpPr>
        <p:spPr>
          <a:xfrm>
            <a:off x="385010" y="2638651"/>
            <a:ext cx="8710863" cy="1267908"/>
          </a:xfrm>
          <a:prstGeom prst="roundRect">
            <a:avLst/>
          </a:prstGeom>
          <a:solidFill>
            <a:schemeClr val="accent1">
              <a:alpha val="2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a:off x="385010" y="5405532"/>
            <a:ext cx="8710863" cy="1304269"/>
          </a:xfrm>
          <a:prstGeom prst="roundRect">
            <a:avLst/>
          </a:prstGeom>
          <a:solidFill>
            <a:schemeClr val="accent1">
              <a:alpha val="27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p:cNvPicPr>
            <a:picLocks noChangeAspect="1"/>
          </p:cNvPicPr>
          <p:nvPr/>
        </p:nvPicPr>
        <p:blipFill>
          <a:blip r:embed="rId3"/>
          <a:stretch>
            <a:fillRect/>
          </a:stretch>
        </p:blipFill>
        <p:spPr>
          <a:xfrm>
            <a:off x="4668253" y="935772"/>
            <a:ext cx="7356734" cy="616904"/>
          </a:xfrm>
          <a:prstGeom prst="rect">
            <a:avLst/>
          </a:prstGeom>
        </p:spPr>
      </p:pic>
    </p:spTree>
    <p:extLst>
      <p:ext uri="{BB962C8B-B14F-4D97-AF65-F5344CB8AC3E}">
        <p14:creationId xmlns:p14="http://schemas.microsoft.com/office/powerpoint/2010/main" val="748742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01654" y="1310809"/>
            <a:ext cx="9752783" cy="4413585"/>
          </a:xfrm>
          <a:prstGeom prst="rect">
            <a:avLst/>
          </a:prstGeom>
        </p:spPr>
      </p:pic>
      <p:sp>
        <p:nvSpPr>
          <p:cNvPr id="3" name="TextBox 2"/>
          <p:cNvSpPr txBox="1"/>
          <p:nvPr/>
        </p:nvSpPr>
        <p:spPr>
          <a:xfrm>
            <a:off x="0" y="-4891"/>
            <a:ext cx="12192000" cy="707886"/>
          </a:xfrm>
          <a:prstGeom prst="rect">
            <a:avLst/>
          </a:prstGeom>
          <a:noFill/>
        </p:spPr>
        <p:txBody>
          <a:bodyPr wrap="square" rtlCol="0">
            <a:spAutoFit/>
          </a:bodyPr>
          <a:lstStyle/>
          <a:p>
            <a:r>
              <a:rPr lang="en-US" sz="4000" dirty="0" err="1">
                <a:solidFill>
                  <a:srgbClr val="0070C0"/>
                </a:solidFill>
                <a:latin typeface="Segoe UI" panose="020B0502040204020203" pitchFamily="34" charset="0"/>
                <a:cs typeface="Segoe UI" panose="020B0502040204020203" pitchFamily="34" charset="0"/>
              </a:rPr>
              <a:t>BiGAN</a:t>
            </a:r>
            <a:r>
              <a:rPr lang="en-US" sz="4000" dirty="0">
                <a:solidFill>
                  <a:srgbClr val="0070C0"/>
                </a:solidFill>
                <a:latin typeface="Segoe UI" panose="020B0502040204020203" pitchFamily="34" charset="0"/>
                <a:cs typeface="Segoe UI" panose="020B0502040204020203" pitchFamily="34" charset="0"/>
              </a:rPr>
              <a:t> (Donahue et al., ICLR 201</a:t>
            </a:r>
            <a:r>
              <a:rPr lang="vi-VN" sz="4000" dirty="0">
                <a:solidFill>
                  <a:srgbClr val="0070C0"/>
                </a:solidFill>
                <a:latin typeface="Segoe UI" panose="020B0502040204020203" pitchFamily="34" charset="0"/>
                <a:cs typeface="Segoe UI" panose="020B0502040204020203" pitchFamily="34" charset="0"/>
              </a:rPr>
              <a:t>7</a:t>
            </a:r>
            <a:r>
              <a:rPr lang="en-US" sz="4000" dirty="0">
                <a:solidFill>
                  <a:srgbClr val="0070C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219400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Major variants of GANs</a:t>
            </a:r>
          </a:p>
        </p:txBody>
      </p:sp>
      <p:grpSp>
        <p:nvGrpSpPr>
          <p:cNvPr id="81" name="Group 80"/>
          <p:cNvGrpSpPr/>
          <p:nvPr/>
        </p:nvGrpSpPr>
        <p:grpSpPr>
          <a:xfrm>
            <a:off x="31372" y="1864924"/>
            <a:ext cx="1672927" cy="3716677"/>
            <a:chOff x="179289" y="1609431"/>
            <a:chExt cx="2868707" cy="5167884"/>
          </a:xfrm>
        </p:grpSpPr>
        <p:sp>
          <p:nvSpPr>
            <p:cNvPr id="3" name="Rounded Rectangle 2"/>
            <p:cNvSpPr/>
            <p:nvPr/>
          </p:nvSpPr>
          <p:spPr>
            <a:xfrm>
              <a:off x="1918442" y="6311150"/>
              <a:ext cx="1129553" cy="466165"/>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Z (noise)</a:t>
              </a:r>
            </a:p>
          </p:txBody>
        </p:sp>
        <p:grpSp>
          <p:nvGrpSpPr>
            <p:cNvPr id="8" name="Group 7"/>
            <p:cNvGrpSpPr/>
            <p:nvPr/>
          </p:nvGrpSpPr>
          <p:grpSpPr>
            <a:xfrm>
              <a:off x="1918442" y="4894726"/>
              <a:ext cx="1129554" cy="974472"/>
              <a:chOff x="1757079" y="4410635"/>
              <a:chExt cx="1129554" cy="974472"/>
            </a:xfrm>
          </p:grpSpPr>
          <p:sp>
            <p:nvSpPr>
              <p:cNvPr id="4" name="Flowchart: Off-page Connector 3"/>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600" dirty="0"/>
              </a:p>
            </p:txBody>
          </p:sp>
          <p:sp>
            <p:nvSpPr>
              <p:cNvPr id="5" name="TextBox 4"/>
              <p:cNvSpPr txBox="1"/>
              <p:nvPr/>
            </p:nvSpPr>
            <p:spPr>
              <a:xfrm>
                <a:off x="1757079" y="4572001"/>
                <a:ext cx="1129554" cy="813106"/>
              </a:xfrm>
              <a:prstGeom prst="rect">
                <a:avLst/>
              </a:prstGeom>
              <a:noFill/>
            </p:spPr>
            <p:txBody>
              <a:bodyPr wrap="square" rtlCol="0">
                <a:spAutoFit/>
              </a:bodyPr>
              <a:lstStyle/>
              <a:p>
                <a:pPr algn="ctr"/>
                <a:r>
                  <a:rPr lang="en-US" sz="3200" b="1" dirty="0">
                    <a:solidFill>
                      <a:schemeClr val="bg1"/>
                    </a:solidFill>
                  </a:rPr>
                  <a:t>G</a:t>
                </a:r>
              </a:p>
            </p:txBody>
          </p:sp>
        </p:grpSp>
        <p:sp>
          <p:nvSpPr>
            <p:cNvPr id="6" name="Rounded Rectangle 5"/>
            <p:cNvSpPr/>
            <p:nvPr/>
          </p:nvSpPr>
          <p:spPr>
            <a:xfrm>
              <a:off x="1918442" y="3836889"/>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000" b="1" dirty="0">
                <a:solidFill>
                  <a:schemeClr val="bg1">
                    <a:lumMod val="95000"/>
                  </a:schemeClr>
                </a:solidFill>
              </a:endParaRPr>
            </a:p>
          </p:txBody>
        </p:sp>
        <p:sp>
          <p:nvSpPr>
            <p:cNvPr id="7" name="Rounded Rectangle 6"/>
            <p:cNvSpPr/>
            <p:nvPr/>
          </p:nvSpPr>
          <p:spPr>
            <a:xfrm>
              <a:off x="179289" y="3836888"/>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real</a:t>
              </a:r>
              <a:endParaRPr lang="en-US" sz="2000" b="1" dirty="0">
                <a:solidFill>
                  <a:schemeClr val="bg1">
                    <a:lumMod val="95000"/>
                  </a:schemeClr>
                </a:solidFill>
              </a:endParaRPr>
            </a:p>
          </p:txBody>
        </p:sp>
        <p:grpSp>
          <p:nvGrpSpPr>
            <p:cNvPr id="9" name="Group 8"/>
            <p:cNvGrpSpPr/>
            <p:nvPr/>
          </p:nvGrpSpPr>
          <p:grpSpPr>
            <a:xfrm>
              <a:off x="1048866" y="2420464"/>
              <a:ext cx="1129554" cy="974472"/>
              <a:chOff x="1757079" y="4410635"/>
              <a:chExt cx="1129554" cy="974472"/>
            </a:xfrm>
          </p:grpSpPr>
          <p:sp>
            <p:nvSpPr>
              <p:cNvPr id="10" name="Flowchart: Off-page Connector 9"/>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1" name="TextBox 10"/>
              <p:cNvSpPr txBox="1"/>
              <p:nvPr/>
            </p:nvSpPr>
            <p:spPr>
              <a:xfrm>
                <a:off x="1757079" y="4572001"/>
                <a:ext cx="1129554" cy="813106"/>
              </a:xfrm>
              <a:prstGeom prst="rect">
                <a:avLst/>
              </a:prstGeom>
              <a:noFill/>
            </p:spPr>
            <p:txBody>
              <a:bodyPr wrap="square" rtlCol="0">
                <a:spAutoFit/>
              </a:bodyPr>
              <a:lstStyle/>
              <a:p>
                <a:pPr algn="ctr"/>
                <a:r>
                  <a:rPr lang="en-US" sz="3200" b="1" dirty="0">
                    <a:solidFill>
                      <a:schemeClr val="bg1"/>
                    </a:solidFill>
                  </a:rPr>
                  <a:t>D</a:t>
                </a:r>
              </a:p>
            </p:txBody>
          </p:sp>
        </p:grpSp>
        <p:sp>
          <p:nvSpPr>
            <p:cNvPr id="12" name="Oval 11"/>
            <p:cNvSpPr/>
            <p:nvPr/>
          </p:nvSpPr>
          <p:spPr>
            <a:xfrm>
              <a:off x="1434351" y="1609431"/>
              <a:ext cx="358584" cy="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3" idx="0"/>
              <a:endCxn id="4" idx="0"/>
            </p:cNvCxnSpPr>
            <p:nvPr/>
          </p:nvCxnSpPr>
          <p:spPr>
            <a:xfrm flipV="1">
              <a:off x="2483219" y="5719478"/>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4" idx="2"/>
              <a:endCxn id="6" idx="2"/>
            </p:cNvCxnSpPr>
            <p:nvPr/>
          </p:nvCxnSpPr>
          <p:spPr>
            <a:xfrm flipV="1">
              <a:off x="2483219" y="4303054"/>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0" idx="2"/>
              <a:endCxn id="12" idx="4"/>
            </p:cNvCxnSpPr>
            <p:nvPr/>
          </p:nvCxnSpPr>
          <p:spPr>
            <a:xfrm flipV="1">
              <a:off x="1613643" y="1968015"/>
              <a:ext cx="0" cy="4524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6" idx="0"/>
              <a:endCxn id="10" idx="0"/>
            </p:cNvCxnSpPr>
            <p:nvPr/>
          </p:nvCxnSpPr>
          <p:spPr>
            <a:xfrm rot="16200000" flipV="1">
              <a:off x="1752595" y="3106265"/>
              <a:ext cx="591673" cy="86957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7" idx="0"/>
              <a:endCxn id="10" idx="0"/>
            </p:cNvCxnSpPr>
            <p:nvPr/>
          </p:nvCxnSpPr>
          <p:spPr>
            <a:xfrm rot="5400000" flipH="1" flipV="1">
              <a:off x="883018" y="3106264"/>
              <a:ext cx="591672" cy="86957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1796100" y="1864900"/>
            <a:ext cx="1699653" cy="3716702"/>
            <a:chOff x="3666555" y="1609425"/>
            <a:chExt cx="2868707" cy="5167884"/>
          </a:xfrm>
        </p:grpSpPr>
        <p:sp>
          <p:nvSpPr>
            <p:cNvPr id="24" name="Rounded Rectangle 23"/>
            <p:cNvSpPr/>
            <p:nvPr/>
          </p:nvSpPr>
          <p:spPr>
            <a:xfrm>
              <a:off x="5405708" y="6311144"/>
              <a:ext cx="1129553" cy="466165"/>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Z (noise)</a:t>
              </a:r>
            </a:p>
          </p:txBody>
        </p:sp>
        <p:grpSp>
          <p:nvGrpSpPr>
            <p:cNvPr id="25" name="Group 24"/>
            <p:cNvGrpSpPr/>
            <p:nvPr/>
          </p:nvGrpSpPr>
          <p:grpSpPr>
            <a:xfrm>
              <a:off x="5405708" y="4894720"/>
              <a:ext cx="1129554" cy="974464"/>
              <a:chOff x="1757079" y="4410635"/>
              <a:chExt cx="1129554" cy="974464"/>
            </a:xfrm>
          </p:grpSpPr>
          <p:sp>
            <p:nvSpPr>
              <p:cNvPr id="26" name="Flowchart: Off-page Connector 25"/>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7" name="TextBox 26"/>
              <p:cNvSpPr txBox="1"/>
              <p:nvPr/>
            </p:nvSpPr>
            <p:spPr>
              <a:xfrm>
                <a:off x="1757079" y="4571999"/>
                <a:ext cx="1129554" cy="813100"/>
              </a:xfrm>
              <a:prstGeom prst="rect">
                <a:avLst/>
              </a:prstGeom>
              <a:noFill/>
            </p:spPr>
            <p:txBody>
              <a:bodyPr wrap="square" rtlCol="0">
                <a:spAutoFit/>
              </a:bodyPr>
              <a:lstStyle/>
              <a:p>
                <a:pPr algn="ctr"/>
                <a:r>
                  <a:rPr lang="en-US" sz="3200" b="1" dirty="0">
                    <a:solidFill>
                      <a:schemeClr val="bg1"/>
                    </a:solidFill>
                  </a:rPr>
                  <a:t>G</a:t>
                </a:r>
              </a:p>
            </p:txBody>
          </p:sp>
        </p:grpSp>
        <p:sp>
          <p:nvSpPr>
            <p:cNvPr id="28" name="Rounded Rectangle 27"/>
            <p:cNvSpPr/>
            <p:nvPr/>
          </p:nvSpPr>
          <p:spPr>
            <a:xfrm>
              <a:off x="5405708" y="3836883"/>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000" b="1" dirty="0">
                <a:solidFill>
                  <a:schemeClr val="bg1">
                    <a:lumMod val="95000"/>
                  </a:schemeClr>
                </a:solidFill>
              </a:endParaRPr>
            </a:p>
          </p:txBody>
        </p:sp>
        <p:sp>
          <p:nvSpPr>
            <p:cNvPr id="29" name="Rounded Rectangle 28"/>
            <p:cNvSpPr/>
            <p:nvPr/>
          </p:nvSpPr>
          <p:spPr>
            <a:xfrm>
              <a:off x="3666555" y="3836882"/>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real</a:t>
              </a:r>
              <a:endParaRPr lang="en-US" sz="2000" b="1" dirty="0">
                <a:solidFill>
                  <a:schemeClr val="bg1">
                    <a:lumMod val="95000"/>
                  </a:schemeClr>
                </a:solidFill>
              </a:endParaRPr>
            </a:p>
          </p:txBody>
        </p:sp>
        <p:grpSp>
          <p:nvGrpSpPr>
            <p:cNvPr id="30" name="Group 29"/>
            <p:cNvGrpSpPr/>
            <p:nvPr/>
          </p:nvGrpSpPr>
          <p:grpSpPr>
            <a:xfrm>
              <a:off x="4536132" y="2420458"/>
              <a:ext cx="1129554" cy="974464"/>
              <a:chOff x="1757079" y="4410635"/>
              <a:chExt cx="1129554" cy="974464"/>
            </a:xfrm>
          </p:grpSpPr>
          <p:sp>
            <p:nvSpPr>
              <p:cNvPr id="31" name="Flowchart: Off-page Connector 30"/>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32" name="TextBox 31"/>
              <p:cNvSpPr txBox="1"/>
              <p:nvPr/>
            </p:nvSpPr>
            <p:spPr>
              <a:xfrm>
                <a:off x="1757079" y="4571999"/>
                <a:ext cx="1129554" cy="813100"/>
              </a:xfrm>
              <a:prstGeom prst="rect">
                <a:avLst/>
              </a:prstGeom>
              <a:noFill/>
            </p:spPr>
            <p:txBody>
              <a:bodyPr wrap="square" rtlCol="0">
                <a:spAutoFit/>
              </a:bodyPr>
              <a:lstStyle/>
              <a:p>
                <a:pPr algn="ctr"/>
                <a:r>
                  <a:rPr lang="en-US" sz="3200" b="1" dirty="0">
                    <a:solidFill>
                      <a:schemeClr val="bg1"/>
                    </a:solidFill>
                  </a:rPr>
                  <a:t>D</a:t>
                </a:r>
              </a:p>
            </p:txBody>
          </p:sp>
        </p:grpSp>
        <p:sp>
          <p:nvSpPr>
            <p:cNvPr id="33" name="Oval 32"/>
            <p:cNvSpPr/>
            <p:nvPr/>
          </p:nvSpPr>
          <p:spPr>
            <a:xfrm>
              <a:off x="4921617" y="1609425"/>
              <a:ext cx="358584" cy="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a:stCxn id="24" idx="0"/>
              <a:endCxn id="26" idx="0"/>
            </p:cNvCxnSpPr>
            <p:nvPr/>
          </p:nvCxnSpPr>
          <p:spPr>
            <a:xfrm flipV="1">
              <a:off x="5970485" y="5719472"/>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6" idx="2"/>
              <a:endCxn id="28" idx="2"/>
            </p:cNvCxnSpPr>
            <p:nvPr/>
          </p:nvCxnSpPr>
          <p:spPr>
            <a:xfrm flipV="1">
              <a:off x="5970485" y="4303048"/>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2"/>
              <a:endCxn id="33" idx="4"/>
            </p:cNvCxnSpPr>
            <p:nvPr/>
          </p:nvCxnSpPr>
          <p:spPr>
            <a:xfrm flipV="1">
              <a:off x="5100909" y="1968009"/>
              <a:ext cx="0" cy="4524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p:cNvCxnSpPr>
              <a:stCxn id="28" idx="0"/>
              <a:endCxn id="31" idx="0"/>
            </p:cNvCxnSpPr>
            <p:nvPr/>
          </p:nvCxnSpPr>
          <p:spPr>
            <a:xfrm rot="16200000" flipV="1">
              <a:off x="5239861" y="3106259"/>
              <a:ext cx="591673" cy="86957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p:cNvCxnSpPr>
              <a:stCxn id="29" idx="0"/>
              <a:endCxn id="31" idx="0"/>
            </p:cNvCxnSpPr>
            <p:nvPr/>
          </p:nvCxnSpPr>
          <p:spPr>
            <a:xfrm rot="5400000" flipH="1" flipV="1">
              <a:off x="4370284" y="3106258"/>
              <a:ext cx="591672" cy="86957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p:cNvSpPr/>
            <p:nvPr/>
          </p:nvSpPr>
          <p:spPr>
            <a:xfrm>
              <a:off x="4067505" y="6311133"/>
              <a:ext cx="1239582" cy="4661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lumMod val="95000"/>
                    </a:schemeClr>
                  </a:solidFill>
                </a:rPr>
                <a:t>C </a:t>
              </a:r>
              <a:r>
                <a:rPr lang="en-US" sz="1050" b="1" dirty="0">
                  <a:solidFill>
                    <a:schemeClr val="bg1">
                      <a:lumMod val="95000"/>
                    </a:schemeClr>
                  </a:solidFill>
                </a:rPr>
                <a:t>(class)</a:t>
              </a:r>
              <a:endParaRPr lang="en-US" sz="1200" b="1" dirty="0">
                <a:solidFill>
                  <a:schemeClr val="bg1">
                    <a:lumMod val="95000"/>
                  </a:schemeClr>
                </a:solidFill>
              </a:endParaRPr>
            </a:p>
          </p:txBody>
        </p:sp>
        <p:cxnSp>
          <p:nvCxnSpPr>
            <p:cNvPr id="41" name="Straight Arrow Connector 40"/>
            <p:cNvCxnSpPr/>
            <p:nvPr/>
          </p:nvCxnSpPr>
          <p:spPr>
            <a:xfrm flipV="1">
              <a:off x="5100907" y="3334872"/>
              <a:ext cx="0" cy="2971800"/>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280201" y="5719472"/>
              <a:ext cx="510999" cy="58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9" idx="2"/>
              <a:endCxn id="39" idx="0"/>
            </p:cNvCxnSpPr>
            <p:nvPr/>
          </p:nvCxnSpPr>
          <p:spPr>
            <a:xfrm>
              <a:off x="4231331" y="4303047"/>
              <a:ext cx="455964" cy="200808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3576497" y="1824559"/>
            <a:ext cx="1999132" cy="3716694"/>
            <a:chOff x="6669729" y="1492372"/>
            <a:chExt cx="2868707" cy="5280465"/>
          </a:xfrm>
        </p:grpSpPr>
        <p:sp>
          <p:nvSpPr>
            <p:cNvPr id="50" name="Rounded Rectangle 49"/>
            <p:cNvSpPr/>
            <p:nvPr/>
          </p:nvSpPr>
          <p:spPr>
            <a:xfrm>
              <a:off x="8408882" y="6306672"/>
              <a:ext cx="1129553" cy="466165"/>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Z (noise)</a:t>
              </a:r>
            </a:p>
          </p:txBody>
        </p:sp>
        <p:grpSp>
          <p:nvGrpSpPr>
            <p:cNvPr id="51" name="Group 50"/>
            <p:cNvGrpSpPr/>
            <p:nvPr/>
          </p:nvGrpSpPr>
          <p:grpSpPr>
            <a:xfrm>
              <a:off x="8408882" y="4890248"/>
              <a:ext cx="1129554" cy="1010864"/>
              <a:chOff x="1757079" y="4410635"/>
              <a:chExt cx="1129554" cy="1010864"/>
            </a:xfrm>
          </p:grpSpPr>
          <p:sp>
            <p:nvSpPr>
              <p:cNvPr id="52" name="Flowchart: Off-page Connector 51"/>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53" name="TextBox 52"/>
              <p:cNvSpPr txBox="1"/>
              <p:nvPr/>
            </p:nvSpPr>
            <p:spPr>
              <a:xfrm>
                <a:off x="1757079" y="4572000"/>
                <a:ext cx="1129554" cy="849499"/>
              </a:xfrm>
              <a:prstGeom prst="rect">
                <a:avLst/>
              </a:prstGeom>
              <a:noFill/>
            </p:spPr>
            <p:txBody>
              <a:bodyPr wrap="square" rtlCol="0">
                <a:spAutoFit/>
              </a:bodyPr>
              <a:lstStyle/>
              <a:p>
                <a:pPr algn="ctr"/>
                <a:r>
                  <a:rPr lang="en-US" sz="3200" b="1" dirty="0">
                    <a:solidFill>
                      <a:schemeClr val="bg1"/>
                    </a:solidFill>
                  </a:rPr>
                  <a:t>G</a:t>
                </a:r>
              </a:p>
            </p:txBody>
          </p:sp>
        </p:grpSp>
        <p:sp>
          <p:nvSpPr>
            <p:cNvPr id="54" name="Rounded Rectangle 53"/>
            <p:cNvSpPr/>
            <p:nvPr/>
          </p:nvSpPr>
          <p:spPr>
            <a:xfrm>
              <a:off x="8408882" y="3832411"/>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000" b="1" dirty="0">
                <a:solidFill>
                  <a:schemeClr val="bg1">
                    <a:lumMod val="95000"/>
                  </a:schemeClr>
                </a:solidFill>
              </a:endParaRPr>
            </a:p>
          </p:txBody>
        </p:sp>
        <p:sp>
          <p:nvSpPr>
            <p:cNvPr id="55" name="Rounded Rectangle 54"/>
            <p:cNvSpPr/>
            <p:nvPr/>
          </p:nvSpPr>
          <p:spPr>
            <a:xfrm>
              <a:off x="6669729" y="3832410"/>
              <a:ext cx="1129553" cy="466165"/>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real</a:t>
              </a:r>
              <a:endParaRPr lang="en-US" sz="2000" b="1" dirty="0">
                <a:solidFill>
                  <a:schemeClr val="bg1">
                    <a:lumMod val="95000"/>
                  </a:schemeClr>
                </a:solidFill>
              </a:endParaRPr>
            </a:p>
          </p:txBody>
        </p:sp>
        <p:grpSp>
          <p:nvGrpSpPr>
            <p:cNvPr id="56" name="Group 55"/>
            <p:cNvGrpSpPr/>
            <p:nvPr/>
          </p:nvGrpSpPr>
          <p:grpSpPr>
            <a:xfrm>
              <a:off x="7539306" y="2415986"/>
              <a:ext cx="1129554" cy="1010863"/>
              <a:chOff x="1757079" y="4410635"/>
              <a:chExt cx="1129554" cy="1010863"/>
            </a:xfrm>
          </p:grpSpPr>
          <p:sp>
            <p:nvSpPr>
              <p:cNvPr id="57" name="Flowchart: Off-page Connector 56"/>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58" name="TextBox 57"/>
              <p:cNvSpPr txBox="1"/>
              <p:nvPr/>
            </p:nvSpPr>
            <p:spPr>
              <a:xfrm>
                <a:off x="1757079" y="4572000"/>
                <a:ext cx="1129554" cy="849498"/>
              </a:xfrm>
              <a:prstGeom prst="rect">
                <a:avLst/>
              </a:prstGeom>
              <a:noFill/>
            </p:spPr>
            <p:txBody>
              <a:bodyPr wrap="square" rtlCol="0">
                <a:spAutoFit/>
              </a:bodyPr>
              <a:lstStyle/>
              <a:p>
                <a:pPr algn="ctr"/>
                <a:r>
                  <a:rPr lang="en-US" sz="3200" b="1" dirty="0">
                    <a:solidFill>
                      <a:schemeClr val="bg1"/>
                    </a:solidFill>
                  </a:rPr>
                  <a:t>D</a:t>
                </a:r>
              </a:p>
            </p:txBody>
          </p:sp>
        </p:grpSp>
        <p:sp>
          <p:nvSpPr>
            <p:cNvPr id="59" name="Oval 58"/>
            <p:cNvSpPr/>
            <p:nvPr/>
          </p:nvSpPr>
          <p:spPr>
            <a:xfrm>
              <a:off x="6679567" y="1609426"/>
              <a:ext cx="358583" cy="3585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stCxn id="50" idx="0"/>
              <a:endCxn id="52" idx="0"/>
            </p:cNvCxnSpPr>
            <p:nvPr/>
          </p:nvCxnSpPr>
          <p:spPr>
            <a:xfrm flipV="1">
              <a:off x="8973659" y="5715000"/>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2" idx="2"/>
              <a:endCxn id="54" idx="2"/>
            </p:cNvCxnSpPr>
            <p:nvPr/>
          </p:nvCxnSpPr>
          <p:spPr>
            <a:xfrm flipV="1">
              <a:off x="8973659" y="4298576"/>
              <a:ext cx="0" cy="591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7" idx="2"/>
              <a:endCxn id="59" idx="5"/>
            </p:cNvCxnSpPr>
            <p:nvPr/>
          </p:nvCxnSpPr>
          <p:spPr>
            <a:xfrm flipH="1" flipV="1">
              <a:off x="6985638" y="1915496"/>
              <a:ext cx="1118446" cy="5004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p:cNvCxnSpPr>
              <a:stCxn id="54" idx="0"/>
              <a:endCxn id="57" idx="0"/>
            </p:cNvCxnSpPr>
            <p:nvPr/>
          </p:nvCxnSpPr>
          <p:spPr>
            <a:xfrm rot="16200000" flipV="1">
              <a:off x="8243035" y="3101787"/>
              <a:ext cx="591673" cy="869576"/>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p:cNvCxnSpPr>
              <a:stCxn id="55" idx="0"/>
              <a:endCxn id="57" idx="0"/>
            </p:cNvCxnSpPr>
            <p:nvPr/>
          </p:nvCxnSpPr>
          <p:spPr>
            <a:xfrm rot="5400000" flipH="1" flipV="1">
              <a:off x="7373458" y="3101786"/>
              <a:ext cx="591672" cy="869577"/>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7180707" y="6306661"/>
              <a:ext cx="1129553" cy="46616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95000"/>
                    </a:schemeClr>
                  </a:solidFill>
                </a:rPr>
                <a:t>C </a:t>
              </a:r>
              <a:r>
                <a:rPr lang="en-US" sz="1100" b="1" dirty="0">
                  <a:solidFill>
                    <a:schemeClr val="bg1">
                      <a:lumMod val="95000"/>
                    </a:schemeClr>
                  </a:solidFill>
                </a:rPr>
                <a:t>(class)</a:t>
              </a:r>
              <a:endParaRPr lang="en-US" sz="1400" b="1" dirty="0">
                <a:solidFill>
                  <a:schemeClr val="bg1">
                    <a:lumMod val="95000"/>
                  </a:schemeClr>
                </a:solidFill>
              </a:endParaRPr>
            </a:p>
          </p:txBody>
        </p:sp>
        <p:cxnSp>
          <p:nvCxnSpPr>
            <p:cNvPr id="67" name="Straight Arrow Connector 66"/>
            <p:cNvCxnSpPr/>
            <p:nvPr/>
          </p:nvCxnSpPr>
          <p:spPr>
            <a:xfrm flipV="1">
              <a:off x="8283375" y="5715000"/>
              <a:ext cx="510999" cy="587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270364" y="1968009"/>
              <a:ext cx="18736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261386" y="1609419"/>
              <a:ext cx="1873636"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432975" y="1492372"/>
              <a:ext cx="1873636" cy="536526"/>
            </a:xfrm>
            <a:prstGeom prst="rect">
              <a:avLst/>
            </a:prstGeom>
            <a:noFill/>
          </p:spPr>
          <p:txBody>
            <a:bodyPr wrap="square" rtlCol="0">
              <a:spAutoFit/>
            </a:bodyPr>
            <a:lstStyle/>
            <a:p>
              <a:r>
                <a:rPr lang="en-US" dirty="0"/>
                <a:t>c</a:t>
              </a:r>
              <a:r>
                <a:rPr lang="en-US" baseline="-25000" dirty="0"/>
                <a:t>1</a:t>
              </a:r>
              <a:r>
                <a:rPr lang="en-US" dirty="0"/>
                <a:t> c</a:t>
              </a:r>
              <a:r>
                <a:rPr lang="en-US" baseline="-25000" dirty="0"/>
                <a:t>2</a:t>
              </a:r>
              <a:r>
                <a:rPr lang="en-US" dirty="0"/>
                <a:t>  …  </a:t>
              </a:r>
              <a:r>
                <a:rPr lang="en-US" dirty="0" err="1"/>
                <a:t>c</a:t>
              </a:r>
              <a:r>
                <a:rPr lang="en-US" baseline="-25000" dirty="0" err="1"/>
                <a:t>n</a:t>
              </a:r>
              <a:endParaRPr lang="en-US" baseline="-25000" dirty="0"/>
            </a:p>
          </p:txBody>
        </p:sp>
        <p:cxnSp>
          <p:nvCxnSpPr>
            <p:cNvPr id="80" name="Straight Arrow Connector 79"/>
            <p:cNvCxnSpPr>
              <a:stCxn id="57" idx="2"/>
            </p:cNvCxnSpPr>
            <p:nvPr/>
          </p:nvCxnSpPr>
          <p:spPr>
            <a:xfrm flipV="1">
              <a:off x="8104083" y="1991600"/>
              <a:ext cx="0" cy="424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p:nvGrpSpPr>
        <p:grpSpPr>
          <a:xfrm>
            <a:off x="5654853" y="1826261"/>
            <a:ext cx="2547542" cy="3714985"/>
            <a:chOff x="7740943" y="1515321"/>
            <a:chExt cx="3088120" cy="4816758"/>
          </a:xfrm>
        </p:grpSpPr>
        <p:sp>
          <p:nvSpPr>
            <p:cNvPr id="85" name="Rounded Rectangle 84"/>
            <p:cNvSpPr/>
            <p:nvPr/>
          </p:nvSpPr>
          <p:spPr>
            <a:xfrm>
              <a:off x="9915945" y="5908246"/>
              <a:ext cx="913117" cy="423833"/>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Z (noise)</a:t>
              </a:r>
            </a:p>
          </p:txBody>
        </p:sp>
        <p:grpSp>
          <p:nvGrpSpPr>
            <p:cNvPr id="86" name="Group 85"/>
            <p:cNvGrpSpPr/>
            <p:nvPr/>
          </p:nvGrpSpPr>
          <p:grpSpPr>
            <a:xfrm>
              <a:off x="9915945" y="4620448"/>
              <a:ext cx="913118" cy="904916"/>
              <a:chOff x="1757079" y="4410635"/>
              <a:chExt cx="1129554" cy="995298"/>
            </a:xfrm>
          </p:grpSpPr>
          <p:sp>
            <p:nvSpPr>
              <p:cNvPr id="104" name="Flowchart: Off-page Connector 103"/>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05" name="TextBox 104"/>
              <p:cNvSpPr txBox="1"/>
              <p:nvPr/>
            </p:nvSpPr>
            <p:spPr>
              <a:xfrm>
                <a:off x="1757079" y="4572000"/>
                <a:ext cx="1129554" cy="833933"/>
              </a:xfrm>
              <a:prstGeom prst="rect">
                <a:avLst/>
              </a:prstGeom>
              <a:noFill/>
            </p:spPr>
            <p:txBody>
              <a:bodyPr wrap="square" rtlCol="0">
                <a:spAutoFit/>
              </a:bodyPr>
              <a:lstStyle/>
              <a:p>
                <a:pPr algn="ctr"/>
                <a:r>
                  <a:rPr lang="en-US" sz="3200" b="1" dirty="0">
                    <a:solidFill>
                      <a:schemeClr val="bg1"/>
                    </a:solidFill>
                  </a:rPr>
                  <a:t>G</a:t>
                </a:r>
              </a:p>
            </p:txBody>
          </p:sp>
        </p:grpSp>
        <p:sp>
          <p:nvSpPr>
            <p:cNvPr id="87" name="Rounded Rectangle 86"/>
            <p:cNvSpPr/>
            <p:nvPr/>
          </p:nvSpPr>
          <p:spPr>
            <a:xfrm>
              <a:off x="9915945" y="3658672"/>
              <a:ext cx="913117" cy="423833"/>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400" b="1" dirty="0">
                <a:solidFill>
                  <a:schemeClr val="bg1">
                    <a:lumMod val="95000"/>
                  </a:schemeClr>
                </a:solidFill>
              </a:endParaRPr>
            </a:p>
          </p:txBody>
        </p:sp>
        <p:sp>
          <p:nvSpPr>
            <p:cNvPr id="88" name="Rounded Rectangle 87"/>
            <p:cNvSpPr/>
            <p:nvPr/>
          </p:nvSpPr>
          <p:spPr>
            <a:xfrm>
              <a:off x="7740943" y="3658671"/>
              <a:ext cx="1438917" cy="41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95000"/>
                    </a:schemeClr>
                  </a:solidFill>
                </a:rPr>
                <a:t>C</a:t>
              </a:r>
              <a:r>
                <a:rPr lang="en-US" b="1" baseline="-25000" dirty="0" err="1">
                  <a:solidFill>
                    <a:schemeClr val="bg1">
                      <a:lumMod val="95000"/>
                    </a:schemeClr>
                  </a:solidFill>
                </a:rPr>
                <a:t>real</a:t>
              </a:r>
              <a:r>
                <a:rPr lang="en-US" b="1" dirty="0">
                  <a:solidFill>
                    <a:schemeClr val="bg1">
                      <a:lumMod val="95000"/>
                    </a:schemeClr>
                  </a:solidFill>
                </a:rPr>
                <a:t>   </a:t>
              </a:r>
              <a:r>
                <a:rPr lang="en-US" b="1" dirty="0" err="1">
                  <a:solidFill>
                    <a:schemeClr val="bg1">
                      <a:lumMod val="95000"/>
                    </a:schemeClr>
                  </a:solidFill>
                </a:rPr>
                <a:t>X</a:t>
              </a:r>
              <a:r>
                <a:rPr lang="en-US" b="1" baseline="-25000" dirty="0" err="1">
                  <a:solidFill>
                    <a:schemeClr val="bg1">
                      <a:lumMod val="95000"/>
                    </a:schemeClr>
                  </a:solidFill>
                </a:rPr>
                <a:t>real</a:t>
              </a:r>
              <a:endParaRPr lang="en-US" b="1" dirty="0">
                <a:solidFill>
                  <a:schemeClr val="bg1">
                    <a:lumMod val="95000"/>
                  </a:schemeClr>
                </a:solidFill>
              </a:endParaRPr>
            </a:p>
          </p:txBody>
        </p:sp>
        <p:sp>
          <p:nvSpPr>
            <p:cNvPr id="90" name="Oval 89"/>
            <p:cNvSpPr/>
            <p:nvPr/>
          </p:nvSpPr>
          <p:spPr>
            <a:xfrm>
              <a:off x="10251094" y="1637548"/>
              <a:ext cx="289875" cy="326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p:cNvCxnSpPr>
              <a:stCxn id="85" idx="0"/>
              <a:endCxn id="104" idx="0"/>
            </p:cNvCxnSpPr>
            <p:nvPr/>
          </p:nvCxnSpPr>
          <p:spPr>
            <a:xfrm flipV="1">
              <a:off x="10372504" y="5370304"/>
              <a:ext cx="0" cy="537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104" idx="2"/>
              <a:endCxn id="87" idx="2"/>
            </p:cNvCxnSpPr>
            <p:nvPr/>
          </p:nvCxnSpPr>
          <p:spPr>
            <a:xfrm flipV="1">
              <a:off x="10372504" y="4082504"/>
              <a:ext cx="0" cy="5379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Rounded Rectangle 95"/>
            <p:cNvSpPr/>
            <p:nvPr/>
          </p:nvSpPr>
          <p:spPr>
            <a:xfrm>
              <a:off x="8923104" y="5908236"/>
              <a:ext cx="913117" cy="423833"/>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lumMod val="95000"/>
                    </a:schemeClr>
                  </a:solidFill>
                </a:rPr>
                <a:t>C </a:t>
              </a:r>
              <a:r>
                <a:rPr lang="en-US" sz="1100" b="1" dirty="0">
                  <a:solidFill>
                    <a:schemeClr val="bg1">
                      <a:lumMod val="95000"/>
                    </a:schemeClr>
                  </a:solidFill>
                </a:rPr>
                <a:t>(class)</a:t>
              </a:r>
              <a:endParaRPr lang="en-US" sz="1400" b="1" dirty="0">
                <a:solidFill>
                  <a:schemeClr val="bg1">
                    <a:lumMod val="95000"/>
                  </a:schemeClr>
                </a:solidFill>
              </a:endParaRPr>
            </a:p>
          </p:txBody>
        </p:sp>
        <p:cxnSp>
          <p:nvCxnSpPr>
            <p:cNvPr id="97" name="Straight Arrow Connector 96"/>
            <p:cNvCxnSpPr/>
            <p:nvPr/>
          </p:nvCxnSpPr>
          <p:spPr>
            <a:xfrm flipV="1">
              <a:off x="9814487" y="5370304"/>
              <a:ext cx="413085" cy="5338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260477" y="1963575"/>
              <a:ext cx="15146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253219" y="1637548"/>
              <a:ext cx="1514624" cy="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391928" y="1515321"/>
              <a:ext cx="1514624" cy="518773"/>
            </a:xfrm>
            <a:prstGeom prst="rect">
              <a:avLst/>
            </a:prstGeom>
            <a:noFill/>
          </p:spPr>
          <p:txBody>
            <a:bodyPr wrap="square" rtlCol="0">
              <a:spAutoFit/>
            </a:bodyPr>
            <a:lstStyle/>
            <a:p>
              <a:r>
                <a:rPr lang="en-US" sz="2000" dirty="0"/>
                <a:t>c</a:t>
              </a:r>
              <a:r>
                <a:rPr lang="en-US" sz="2000" baseline="-25000" dirty="0"/>
                <a:t>1</a:t>
              </a:r>
              <a:r>
                <a:rPr lang="en-US" sz="2000" dirty="0"/>
                <a:t> c</a:t>
              </a:r>
              <a:r>
                <a:rPr lang="en-US" sz="2000" baseline="-25000" dirty="0"/>
                <a:t>2</a:t>
              </a:r>
              <a:r>
                <a:rPr lang="en-US" sz="2000" dirty="0"/>
                <a:t>  …  </a:t>
              </a:r>
              <a:r>
                <a:rPr lang="en-US" sz="2000" dirty="0" err="1"/>
                <a:t>c</a:t>
              </a:r>
              <a:r>
                <a:rPr lang="en-US" sz="2000" baseline="-25000" dirty="0" err="1"/>
                <a:t>n</a:t>
              </a:r>
              <a:endParaRPr lang="en-US" sz="2000" baseline="-25000" dirty="0"/>
            </a:p>
          </p:txBody>
        </p:sp>
        <p:cxnSp>
          <p:nvCxnSpPr>
            <p:cNvPr id="101" name="Straight Arrow Connector 100"/>
            <p:cNvCxnSpPr/>
            <p:nvPr/>
          </p:nvCxnSpPr>
          <p:spPr>
            <a:xfrm flipV="1">
              <a:off x="10396032" y="1963575"/>
              <a:ext cx="0" cy="385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9915945" y="2351723"/>
              <a:ext cx="913118" cy="817740"/>
              <a:chOff x="1757079" y="4410635"/>
              <a:chExt cx="1129554" cy="899417"/>
            </a:xfrm>
          </p:grpSpPr>
          <p:sp>
            <p:nvSpPr>
              <p:cNvPr id="107" name="Flowchart: Off-page Connector 106"/>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08" name="TextBox 107"/>
              <p:cNvSpPr txBox="1"/>
              <p:nvPr/>
            </p:nvSpPr>
            <p:spPr>
              <a:xfrm>
                <a:off x="1757079" y="4476118"/>
                <a:ext cx="1129554" cy="833934"/>
              </a:xfrm>
              <a:prstGeom prst="rect">
                <a:avLst/>
              </a:prstGeom>
              <a:noFill/>
            </p:spPr>
            <p:txBody>
              <a:bodyPr wrap="square" rtlCol="0">
                <a:spAutoFit/>
              </a:bodyPr>
              <a:lstStyle/>
              <a:p>
                <a:pPr algn="ctr"/>
                <a:r>
                  <a:rPr lang="en-US" sz="3200" b="1" dirty="0">
                    <a:solidFill>
                      <a:schemeClr val="bg1"/>
                    </a:solidFill>
                  </a:rPr>
                  <a:t>D</a:t>
                </a:r>
                <a:r>
                  <a:rPr lang="en-US" sz="3200" b="1" baseline="-25000" dirty="0">
                    <a:solidFill>
                      <a:schemeClr val="bg1"/>
                    </a:solidFill>
                  </a:rPr>
                  <a:t>1</a:t>
                </a:r>
              </a:p>
            </p:txBody>
          </p:sp>
        </p:grpSp>
        <p:cxnSp>
          <p:nvCxnSpPr>
            <p:cNvPr id="110" name="Straight Arrow Connector 109"/>
            <p:cNvCxnSpPr>
              <a:stCxn id="87" idx="0"/>
              <a:endCxn id="108" idx="2"/>
            </p:cNvCxnSpPr>
            <p:nvPr/>
          </p:nvCxnSpPr>
          <p:spPr>
            <a:xfrm flipV="1">
              <a:off x="10372504" y="3169463"/>
              <a:ext cx="0" cy="4892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112"/>
            <p:cNvCxnSpPr/>
            <p:nvPr/>
          </p:nvCxnSpPr>
          <p:spPr>
            <a:xfrm flipV="1">
              <a:off x="8767482" y="3117100"/>
              <a:ext cx="1309446" cy="701865"/>
            </a:xfrm>
            <a:prstGeom prst="curvedConnector3">
              <a:avLst>
                <a:gd name="adj1" fmla="val 9929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88" idx="0"/>
              <a:endCxn id="88" idx="2"/>
            </p:cNvCxnSpPr>
            <p:nvPr/>
          </p:nvCxnSpPr>
          <p:spPr>
            <a:xfrm>
              <a:off x="8460402" y="3658671"/>
              <a:ext cx="0" cy="413308"/>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8692681" y="2342494"/>
              <a:ext cx="913118" cy="835175"/>
              <a:chOff x="1757079" y="4410635"/>
              <a:chExt cx="1129554" cy="918593"/>
            </a:xfrm>
          </p:grpSpPr>
          <p:sp>
            <p:nvSpPr>
              <p:cNvPr id="144" name="Flowchart: Off-page Connector 143"/>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45" name="TextBox 144"/>
              <p:cNvSpPr txBox="1"/>
              <p:nvPr/>
            </p:nvSpPr>
            <p:spPr>
              <a:xfrm>
                <a:off x="1757079" y="4495294"/>
                <a:ext cx="1129554" cy="833934"/>
              </a:xfrm>
              <a:prstGeom prst="rect">
                <a:avLst/>
              </a:prstGeom>
              <a:noFill/>
            </p:spPr>
            <p:txBody>
              <a:bodyPr wrap="square" rtlCol="0">
                <a:spAutoFit/>
              </a:bodyPr>
              <a:lstStyle/>
              <a:p>
                <a:pPr algn="ctr"/>
                <a:r>
                  <a:rPr lang="en-US" sz="3200" b="1" dirty="0">
                    <a:solidFill>
                      <a:schemeClr val="bg1"/>
                    </a:solidFill>
                  </a:rPr>
                  <a:t>D</a:t>
                </a:r>
                <a:r>
                  <a:rPr lang="en-US" sz="3200" b="1" baseline="-25000" dirty="0">
                    <a:solidFill>
                      <a:schemeClr val="bg1"/>
                    </a:solidFill>
                  </a:rPr>
                  <a:t>2</a:t>
                </a:r>
              </a:p>
            </p:txBody>
          </p:sp>
        </p:grpSp>
        <p:cxnSp>
          <p:nvCxnSpPr>
            <p:cNvPr id="147" name="Straight Arrow Connector 146"/>
            <p:cNvCxnSpPr>
              <a:stCxn id="108" idx="1"/>
              <a:endCxn id="145" idx="3"/>
            </p:cNvCxnSpPr>
            <p:nvPr/>
          </p:nvCxnSpPr>
          <p:spPr>
            <a:xfrm flipH="1">
              <a:off x="9605799" y="2790361"/>
              <a:ext cx="310146" cy="820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4" idx="2"/>
              <a:endCxn id="100" idx="2"/>
            </p:cNvCxnSpPr>
            <p:nvPr/>
          </p:nvCxnSpPr>
          <p:spPr>
            <a:xfrm flipV="1">
              <a:off x="9149240" y="2034094"/>
              <a:ext cx="0" cy="3084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96" idx="0"/>
            </p:cNvCxnSpPr>
            <p:nvPr/>
          </p:nvCxnSpPr>
          <p:spPr>
            <a:xfrm flipH="1" flipV="1">
              <a:off x="9379662" y="3079317"/>
              <a:ext cx="1" cy="282891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p:nvPr/>
          </p:nvCxnSpPr>
          <p:spPr>
            <a:xfrm flipV="1">
              <a:off x="8068235" y="3079317"/>
              <a:ext cx="699247" cy="579354"/>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8313251" y="1920391"/>
            <a:ext cx="1691366" cy="3634296"/>
            <a:chOff x="770957" y="1152232"/>
            <a:chExt cx="2429441" cy="4692769"/>
          </a:xfrm>
        </p:grpSpPr>
        <p:sp>
          <p:nvSpPr>
            <p:cNvPr id="167" name="Rounded Rectangle 166"/>
            <p:cNvSpPr/>
            <p:nvPr/>
          </p:nvSpPr>
          <p:spPr>
            <a:xfrm>
              <a:off x="2243806" y="5421693"/>
              <a:ext cx="956591" cy="423308"/>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Z (noise)</a:t>
              </a:r>
            </a:p>
          </p:txBody>
        </p:sp>
        <p:grpSp>
          <p:nvGrpSpPr>
            <p:cNvPr id="168" name="Group 167"/>
            <p:cNvGrpSpPr/>
            <p:nvPr/>
          </p:nvGrpSpPr>
          <p:grpSpPr>
            <a:xfrm>
              <a:off x="2243806" y="4135489"/>
              <a:ext cx="956592" cy="901617"/>
              <a:chOff x="1757079" y="4410635"/>
              <a:chExt cx="1129554" cy="992900"/>
            </a:xfrm>
          </p:grpSpPr>
          <p:sp>
            <p:nvSpPr>
              <p:cNvPr id="188" name="Flowchart: Off-page Connector 187"/>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89" name="TextBox 188"/>
              <p:cNvSpPr txBox="1"/>
              <p:nvPr/>
            </p:nvSpPr>
            <p:spPr>
              <a:xfrm>
                <a:off x="1757079" y="4571999"/>
                <a:ext cx="1129554" cy="831536"/>
              </a:xfrm>
              <a:prstGeom prst="rect">
                <a:avLst/>
              </a:prstGeom>
              <a:noFill/>
            </p:spPr>
            <p:txBody>
              <a:bodyPr wrap="square" rtlCol="0">
                <a:spAutoFit/>
              </a:bodyPr>
              <a:lstStyle/>
              <a:p>
                <a:pPr algn="ctr"/>
                <a:r>
                  <a:rPr lang="en-US" sz="3200" b="1" dirty="0">
                    <a:solidFill>
                      <a:schemeClr val="bg1"/>
                    </a:solidFill>
                  </a:rPr>
                  <a:t>G</a:t>
                </a:r>
              </a:p>
            </p:txBody>
          </p:sp>
        </p:grpSp>
        <p:sp>
          <p:nvSpPr>
            <p:cNvPr id="169" name="Rounded Rectangle 168"/>
            <p:cNvSpPr/>
            <p:nvPr/>
          </p:nvSpPr>
          <p:spPr>
            <a:xfrm>
              <a:off x="2243806" y="3174906"/>
              <a:ext cx="956591" cy="42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fake</a:t>
              </a:r>
              <a:endParaRPr lang="en-US" sz="2000" b="1" dirty="0">
                <a:solidFill>
                  <a:schemeClr val="bg1">
                    <a:lumMod val="95000"/>
                  </a:schemeClr>
                </a:solidFill>
              </a:endParaRPr>
            </a:p>
          </p:txBody>
        </p:sp>
        <p:sp>
          <p:nvSpPr>
            <p:cNvPr id="170" name="Rounded Rectangle 169"/>
            <p:cNvSpPr/>
            <p:nvPr/>
          </p:nvSpPr>
          <p:spPr>
            <a:xfrm>
              <a:off x="770959" y="3174905"/>
              <a:ext cx="956591" cy="42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X</a:t>
              </a:r>
              <a:r>
                <a:rPr lang="en-US" sz="2000" b="1" baseline="-25000" dirty="0" err="1">
                  <a:solidFill>
                    <a:schemeClr val="bg1">
                      <a:lumMod val="95000"/>
                    </a:schemeClr>
                  </a:solidFill>
                </a:rPr>
                <a:t>real</a:t>
              </a:r>
              <a:endParaRPr lang="en-US" sz="2000" b="1" dirty="0">
                <a:solidFill>
                  <a:schemeClr val="bg1">
                    <a:lumMod val="95000"/>
                  </a:schemeClr>
                </a:solidFill>
              </a:endParaRPr>
            </a:p>
          </p:txBody>
        </p:sp>
        <p:grpSp>
          <p:nvGrpSpPr>
            <p:cNvPr id="171" name="Group 170"/>
            <p:cNvGrpSpPr/>
            <p:nvPr/>
          </p:nvGrpSpPr>
          <p:grpSpPr>
            <a:xfrm>
              <a:off x="1507383" y="1888701"/>
              <a:ext cx="956592" cy="901617"/>
              <a:chOff x="1757079" y="4410635"/>
              <a:chExt cx="1129554" cy="992900"/>
            </a:xfrm>
          </p:grpSpPr>
          <p:sp>
            <p:nvSpPr>
              <p:cNvPr id="186" name="Flowchart: Off-page Connector 185"/>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87" name="TextBox 186"/>
              <p:cNvSpPr txBox="1"/>
              <p:nvPr/>
            </p:nvSpPr>
            <p:spPr>
              <a:xfrm>
                <a:off x="1757079" y="4571999"/>
                <a:ext cx="1129554" cy="831536"/>
              </a:xfrm>
              <a:prstGeom prst="rect">
                <a:avLst/>
              </a:prstGeom>
              <a:noFill/>
            </p:spPr>
            <p:txBody>
              <a:bodyPr wrap="square" rtlCol="0">
                <a:spAutoFit/>
              </a:bodyPr>
              <a:lstStyle/>
              <a:p>
                <a:pPr algn="ctr"/>
                <a:r>
                  <a:rPr lang="en-US" sz="3200" b="1" dirty="0">
                    <a:solidFill>
                      <a:schemeClr val="bg1"/>
                    </a:solidFill>
                  </a:rPr>
                  <a:t>D</a:t>
                </a:r>
              </a:p>
            </p:txBody>
          </p:sp>
        </p:grpSp>
        <p:sp>
          <p:nvSpPr>
            <p:cNvPr id="172" name="Oval 171"/>
            <p:cNvSpPr/>
            <p:nvPr/>
          </p:nvSpPr>
          <p:spPr>
            <a:xfrm>
              <a:off x="1833841" y="1152232"/>
              <a:ext cx="303676" cy="325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p:cNvCxnSpPr>
              <a:stCxn id="167" idx="0"/>
              <a:endCxn id="188" idx="0"/>
            </p:cNvCxnSpPr>
            <p:nvPr/>
          </p:nvCxnSpPr>
          <p:spPr>
            <a:xfrm flipV="1">
              <a:off x="2722102" y="4884417"/>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88" idx="2"/>
              <a:endCxn id="169" idx="2"/>
            </p:cNvCxnSpPr>
            <p:nvPr/>
          </p:nvCxnSpPr>
          <p:spPr>
            <a:xfrm flipV="1">
              <a:off x="2722102" y="3598214"/>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86" idx="2"/>
              <a:endCxn id="172" idx="4"/>
            </p:cNvCxnSpPr>
            <p:nvPr/>
          </p:nvCxnSpPr>
          <p:spPr>
            <a:xfrm flipV="1">
              <a:off x="1985679" y="1477849"/>
              <a:ext cx="0" cy="410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p:cNvCxnSpPr>
              <a:stCxn id="169" idx="0"/>
              <a:endCxn id="186" idx="0"/>
            </p:cNvCxnSpPr>
            <p:nvPr/>
          </p:nvCxnSpPr>
          <p:spPr>
            <a:xfrm rot="16200000" flipV="1">
              <a:off x="2085252" y="2538057"/>
              <a:ext cx="537277" cy="736423"/>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7" name="Curved Connector 176"/>
            <p:cNvCxnSpPr>
              <a:stCxn id="170" idx="0"/>
              <a:endCxn id="186" idx="0"/>
            </p:cNvCxnSpPr>
            <p:nvPr/>
          </p:nvCxnSpPr>
          <p:spPr>
            <a:xfrm rot="5400000" flipH="1" flipV="1">
              <a:off x="1348829" y="2538056"/>
              <a:ext cx="537276" cy="736424"/>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8" name="Rounded Rectangle 177"/>
            <p:cNvSpPr/>
            <p:nvPr/>
          </p:nvSpPr>
          <p:spPr>
            <a:xfrm>
              <a:off x="770958" y="5421693"/>
              <a:ext cx="956591" cy="423308"/>
            </a:xfrm>
            <a:prstGeom prst="roundRect">
              <a:avLst/>
            </a:prstGeom>
            <a:pattFill prst="dotDmnd">
              <a:fgClr>
                <a:srgbClr val="0070C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rPr>
                <a:t>Z </a:t>
              </a:r>
              <a:r>
                <a:rPr lang="en-US" sz="900" b="1" dirty="0">
                  <a:solidFill>
                    <a:schemeClr val="tx1"/>
                  </a:solidFill>
                </a:rPr>
                <a:t>(latent)</a:t>
              </a:r>
              <a:endParaRPr lang="en-US" sz="1000" b="1" dirty="0">
                <a:solidFill>
                  <a:schemeClr val="tx1"/>
                </a:solidFill>
              </a:endParaRPr>
            </a:p>
          </p:txBody>
        </p:sp>
        <p:grpSp>
          <p:nvGrpSpPr>
            <p:cNvPr id="179" name="Group 178"/>
            <p:cNvGrpSpPr/>
            <p:nvPr/>
          </p:nvGrpSpPr>
          <p:grpSpPr>
            <a:xfrm>
              <a:off x="770957" y="4078276"/>
              <a:ext cx="956592" cy="790655"/>
              <a:chOff x="1757079" y="4364684"/>
              <a:chExt cx="1129554" cy="870703"/>
            </a:xfrm>
          </p:grpSpPr>
          <p:sp>
            <p:nvSpPr>
              <p:cNvPr id="184" name="Flowchart: Off-page Connector 183"/>
              <p:cNvSpPr/>
              <p:nvPr/>
            </p:nvSpPr>
            <p:spPr>
              <a:xfrm>
                <a:off x="1757080" y="4410635"/>
                <a:ext cx="1129553" cy="824752"/>
              </a:xfrm>
              <a:prstGeom prst="flowChartOffpageConnector">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185" name="TextBox 184"/>
              <p:cNvSpPr txBox="1"/>
              <p:nvPr/>
            </p:nvSpPr>
            <p:spPr>
              <a:xfrm>
                <a:off x="1757079" y="4364684"/>
                <a:ext cx="1129554" cy="711766"/>
              </a:xfrm>
              <a:prstGeom prst="rect">
                <a:avLst/>
              </a:prstGeom>
              <a:noFill/>
            </p:spPr>
            <p:txBody>
              <a:bodyPr wrap="square" rtlCol="0">
                <a:spAutoFit/>
              </a:bodyPr>
              <a:lstStyle/>
              <a:p>
                <a:pPr algn="ctr"/>
                <a:r>
                  <a:rPr lang="en-US" sz="3600" b="1" dirty="0">
                    <a:solidFill>
                      <a:schemeClr val="bg1"/>
                    </a:solidFill>
                  </a:rPr>
                  <a:t>E</a:t>
                </a:r>
              </a:p>
            </p:txBody>
          </p:sp>
        </p:grpSp>
        <p:cxnSp>
          <p:nvCxnSpPr>
            <p:cNvPr id="180" name="Straight Arrow Connector 179"/>
            <p:cNvCxnSpPr>
              <a:stCxn id="170" idx="2"/>
            </p:cNvCxnSpPr>
            <p:nvPr/>
          </p:nvCxnSpPr>
          <p:spPr>
            <a:xfrm flipH="1">
              <a:off x="1249253" y="3598213"/>
              <a:ext cx="2" cy="5372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184" idx="2"/>
              <a:endCxn id="178" idx="0"/>
            </p:cNvCxnSpPr>
            <p:nvPr/>
          </p:nvCxnSpPr>
          <p:spPr>
            <a:xfrm>
              <a:off x="1249254" y="4868931"/>
              <a:ext cx="0" cy="5527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2" name="Curved Connector 181"/>
            <p:cNvCxnSpPr>
              <a:endCxn id="186" idx="0"/>
            </p:cNvCxnSpPr>
            <p:nvPr/>
          </p:nvCxnSpPr>
          <p:spPr>
            <a:xfrm rot="5400000" flipH="1" flipV="1">
              <a:off x="354500" y="3790514"/>
              <a:ext cx="2784063" cy="478296"/>
            </a:xfrm>
            <a:prstGeom prst="curvedConnector3">
              <a:avLst>
                <a:gd name="adj1" fmla="val 991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Curved Connector 182"/>
            <p:cNvCxnSpPr>
              <a:endCxn id="186" idx="0"/>
            </p:cNvCxnSpPr>
            <p:nvPr/>
          </p:nvCxnSpPr>
          <p:spPr>
            <a:xfrm rot="16200000" flipV="1">
              <a:off x="832796" y="3790514"/>
              <a:ext cx="2784063" cy="478296"/>
            </a:xfrm>
            <a:prstGeom prst="curvedConnector3">
              <a:avLst>
                <a:gd name="adj1" fmla="val 10394"/>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10091159" y="1920392"/>
            <a:ext cx="2060500" cy="3620848"/>
            <a:chOff x="4433040" y="1152232"/>
            <a:chExt cx="3048002" cy="4692769"/>
          </a:xfrm>
        </p:grpSpPr>
        <p:sp>
          <p:nvSpPr>
            <p:cNvPr id="191" name="Rounded Rectangle 190"/>
            <p:cNvSpPr/>
            <p:nvPr/>
          </p:nvSpPr>
          <p:spPr>
            <a:xfrm>
              <a:off x="6524450" y="5421693"/>
              <a:ext cx="956591" cy="423308"/>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solidFill>
                </a:rPr>
                <a:t>Y</a:t>
              </a:r>
              <a:r>
                <a:rPr lang="en-US" sz="2000" b="1" baseline="-25000" dirty="0" err="1">
                  <a:solidFill>
                    <a:schemeClr val="bg1"/>
                  </a:solidFill>
                </a:rPr>
                <a:t>real</a:t>
              </a:r>
              <a:endParaRPr lang="en-US" sz="2000" b="1" baseline="-25000" dirty="0">
                <a:solidFill>
                  <a:schemeClr val="bg1"/>
                </a:solidFill>
              </a:endParaRPr>
            </a:p>
          </p:txBody>
        </p:sp>
        <p:grpSp>
          <p:nvGrpSpPr>
            <p:cNvPr id="192" name="Group 191"/>
            <p:cNvGrpSpPr/>
            <p:nvPr/>
          </p:nvGrpSpPr>
          <p:grpSpPr>
            <a:xfrm>
              <a:off x="6524450" y="4135490"/>
              <a:ext cx="956592" cy="904423"/>
              <a:chOff x="1757079" y="4410635"/>
              <a:chExt cx="1129554" cy="995990"/>
            </a:xfrm>
          </p:grpSpPr>
          <p:sp>
            <p:nvSpPr>
              <p:cNvPr id="217" name="Flowchart: Off-page Connector 216"/>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18" name="TextBox 217"/>
              <p:cNvSpPr txBox="1"/>
              <p:nvPr/>
            </p:nvSpPr>
            <p:spPr>
              <a:xfrm>
                <a:off x="1757079" y="4572001"/>
                <a:ext cx="1129554" cy="834624"/>
              </a:xfrm>
              <a:prstGeom prst="rect">
                <a:avLst/>
              </a:prstGeom>
              <a:noFill/>
            </p:spPr>
            <p:txBody>
              <a:bodyPr wrap="square" rtlCol="0">
                <a:spAutoFit/>
              </a:bodyPr>
              <a:lstStyle/>
              <a:p>
                <a:pPr algn="ctr"/>
                <a:r>
                  <a:rPr lang="en-US" sz="3200" b="1" dirty="0">
                    <a:solidFill>
                      <a:schemeClr val="bg1"/>
                    </a:solidFill>
                  </a:rPr>
                  <a:t>F</a:t>
                </a:r>
              </a:p>
            </p:txBody>
          </p:sp>
        </p:grpSp>
        <p:sp>
          <p:nvSpPr>
            <p:cNvPr id="193" name="Rounded Rectangle 192"/>
            <p:cNvSpPr/>
            <p:nvPr/>
          </p:nvSpPr>
          <p:spPr>
            <a:xfrm>
              <a:off x="6524450" y="3174906"/>
              <a:ext cx="956591" cy="42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lumMod val="95000"/>
                    </a:schemeClr>
                  </a:solidFill>
                </a:rPr>
                <a:t>X</a:t>
              </a:r>
              <a:r>
                <a:rPr lang="en-US" b="1" baseline="-25000" dirty="0" err="1">
                  <a:solidFill>
                    <a:schemeClr val="bg1">
                      <a:lumMod val="95000"/>
                    </a:schemeClr>
                  </a:solidFill>
                </a:rPr>
                <a:t>fake</a:t>
              </a:r>
              <a:endParaRPr lang="en-US" b="1" dirty="0">
                <a:solidFill>
                  <a:schemeClr val="bg1">
                    <a:lumMod val="95000"/>
                  </a:schemeClr>
                </a:solidFill>
              </a:endParaRPr>
            </a:p>
          </p:txBody>
        </p:sp>
        <p:sp>
          <p:nvSpPr>
            <p:cNvPr id="194" name="Rounded Rectangle 193"/>
            <p:cNvSpPr/>
            <p:nvPr/>
          </p:nvSpPr>
          <p:spPr>
            <a:xfrm>
              <a:off x="4433041" y="3174906"/>
              <a:ext cx="956590" cy="42330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lumMod val="95000"/>
                    </a:schemeClr>
                  </a:solidFill>
                </a:rPr>
                <a:t>Y</a:t>
              </a:r>
              <a:r>
                <a:rPr lang="en-US" sz="2000" b="1" baseline="-25000" dirty="0" err="1">
                  <a:solidFill>
                    <a:schemeClr val="bg1">
                      <a:lumMod val="95000"/>
                    </a:schemeClr>
                  </a:solidFill>
                </a:rPr>
                <a:t>fake</a:t>
              </a:r>
              <a:endParaRPr lang="en-US" sz="2000" b="1" dirty="0">
                <a:solidFill>
                  <a:schemeClr val="bg1">
                    <a:lumMod val="95000"/>
                  </a:schemeClr>
                </a:solidFill>
              </a:endParaRPr>
            </a:p>
          </p:txBody>
        </p:sp>
        <p:grpSp>
          <p:nvGrpSpPr>
            <p:cNvPr id="195" name="Group 194"/>
            <p:cNvGrpSpPr/>
            <p:nvPr/>
          </p:nvGrpSpPr>
          <p:grpSpPr>
            <a:xfrm>
              <a:off x="4976454" y="1888686"/>
              <a:ext cx="976483" cy="748925"/>
              <a:chOff x="1757080" y="4410635"/>
              <a:chExt cx="1153041" cy="824752"/>
            </a:xfrm>
          </p:grpSpPr>
          <p:sp>
            <p:nvSpPr>
              <p:cNvPr id="215" name="Flowchart: Off-page Connector 214"/>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16" name="TextBox 215"/>
              <p:cNvSpPr txBox="1"/>
              <p:nvPr/>
            </p:nvSpPr>
            <p:spPr>
              <a:xfrm>
                <a:off x="1780566" y="4463956"/>
                <a:ext cx="1129555" cy="746772"/>
              </a:xfrm>
              <a:prstGeom prst="rect">
                <a:avLst/>
              </a:prstGeom>
              <a:noFill/>
            </p:spPr>
            <p:txBody>
              <a:bodyPr wrap="square" rtlCol="0">
                <a:spAutoFit/>
              </a:bodyPr>
              <a:lstStyle/>
              <a:p>
                <a:pPr algn="ctr"/>
                <a:r>
                  <a:rPr lang="en-US" sz="2800" b="1" dirty="0" err="1">
                    <a:solidFill>
                      <a:schemeClr val="bg1"/>
                    </a:solidFill>
                  </a:rPr>
                  <a:t>D</a:t>
                </a:r>
                <a:r>
                  <a:rPr lang="en-US" sz="2800" b="1" baseline="-25000" dirty="0" err="1">
                    <a:solidFill>
                      <a:schemeClr val="bg1"/>
                    </a:solidFill>
                  </a:rPr>
                  <a:t>y</a:t>
                </a:r>
                <a:endParaRPr lang="en-US" sz="2800" b="1" baseline="-25000" dirty="0">
                  <a:solidFill>
                    <a:schemeClr val="bg1"/>
                  </a:solidFill>
                </a:endParaRPr>
              </a:p>
            </p:txBody>
          </p:sp>
        </p:grpSp>
        <p:sp>
          <p:nvSpPr>
            <p:cNvPr id="196" name="Oval 195"/>
            <p:cNvSpPr/>
            <p:nvPr/>
          </p:nvSpPr>
          <p:spPr>
            <a:xfrm>
              <a:off x="5302911" y="1152232"/>
              <a:ext cx="303676" cy="325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7" name="Straight Arrow Connector 196"/>
            <p:cNvCxnSpPr>
              <a:stCxn id="191" idx="0"/>
              <a:endCxn id="217" idx="0"/>
            </p:cNvCxnSpPr>
            <p:nvPr/>
          </p:nvCxnSpPr>
          <p:spPr>
            <a:xfrm flipV="1">
              <a:off x="7002746" y="4884417"/>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217" idx="2"/>
              <a:endCxn id="193" idx="2"/>
            </p:cNvCxnSpPr>
            <p:nvPr/>
          </p:nvCxnSpPr>
          <p:spPr>
            <a:xfrm flipV="1">
              <a:off x="7002746" y="3598214"/>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stCxn id="215" idx="2"/>
              <a:endCxn id="196" idx="4"/>
            </p:cNvCxnSpPr>
            <p:nvPr/>
          </p:nvCxnSpPr>
          <p:spPr>
            <a:xfrm flipV="1">
              <a:off x="5454749" y="1477849"/>
              <a:ext cx="0" cy="410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0" name="Rounded Rectangle 199"/>
            <p:cNvSpPr/>
            <p:nvPr/>
          </p:nvSpPr>
          <p:spPr>
            <a:xfrm>
              <a:off x="4433040" y="5421693"/>
              <a:ext cx="956591" cy="423308"/>
            </a:xfrm>
            <a:prstGeom prst="round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bg1"/>
                  </a:solidFill>
                </a:rPr>
                <a:t>X</a:t>
              </a:r>
              <a:r>
                <a:rPr lang="en-US" sz="2000" b="1" baseline="-25000" dirty="0" err="1">
                  <a:solidFill>
                    <a:schemeClr val="bg1"/>
                  </a:solidFill>
                </a:rPr>
                <a:t>real</a:t>
              </a:r>
              <a:endParaRPr lang="en-US" sz="2000" b="1" dirty="0">
                <a:solidFill>
                  <a:schemeClr val="bg1"/>
                </a:solidFill>
              </a:endParaRPr>
            </a:p>
          </p:txBody>
        </p:sp>
        <p:grpSp>
          <p:nvGrpSpPr>
            <p:cNvPr id="201" name="Group 200"/>
            <p:cNvGrpSpPr/>
            <p:nvPr/>
          </p:nvGrpSpPr>
          <p:grpSpPr>
            <a:xfrm>
              <a:off x="4452020" y="4120001"/>
              <a:ext cx="956592" cy="904423"/>
              <a:chOff x="1757079" y="4410635"/>
              <a:chExt cx="1129554" cy="995990"/>
            </a:xfrm>
          </p:grpSpPr>
          <p:sp>
            <p:nvSpPr>
              <p:cNvPr id="213" name="Flowchart: Off-page Connector 212"/>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sz="1400" dirty="0"/>
              </a:p>
            </p:txBody>
          </p:sp>
          <p:sp>
            <p:nvSpPr>
              <p:cNvPr id="214" name="TextBox 213"/>
              <p:cNvSpPr txBox="1"/>
              <p:nvPr/>
            </p:nvSpPr>
            <p:spPr>
              <a:xfrm>
                <a:off x="1757079" y="4572001"/>
                <a:ext cx="1129554" cy="834624"/>
              </a:xfrm>
              <a:prstGeom prst="rect">
                <a:avLst/>
              </a:prstGeom>
              <a:noFill/>
            </p:spPr>
            <p:txBody>
              <a:bodyPr wrap="square" rtlCol="0">
                <a:spAutoFit/>
              </a:bodyPr>
              <a:lstStyle/>
              <a:p>
                <a:pPr algn="ctr"/>
                <a:r>
                  <a:rPr lang="en-US" sz="3200" b="1" dirty="0">
                    <a:solidFill>
                      <a:schemeClr val="bg1"/>
                    </a:solidFill>
                  </a:rPr>
                  <a:t>G</a:t>
                </a:r>
              </a:p>
            </p:txBody>
          </p:sp>
        </p:grpSp>
        <p:cxnSp>
          <p:nvCxnSpPr>
            <p:cNvPr id="202" name="Straight Arrow Connector 201"/>
            <p:cNvCxnSpPr>
              <a:endCxn id="213" idx="0"/>
            </p:cNvCxnSpPr>
            <p:nvPr/>
          </p:nvCxnSpPr>
          <p:spPr>
            <a:xfrm flipV="1">
              <a:off x="4930316" y="4868929"/>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213" idx="2"/>
            </p:cNvCxnSpPr>
            <p:nvPr/>
          </p:nvCxnSpPr>
          <p:spPr>
            <a:xfrm flipV="1">
              <a:off x="4930316" y="3582726"/>
              <a:ext cx="0" cy="537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6094146" y="1892691"/>
              <a:ext cx="996374" cy="748927"/>
              <a:chOff x="1757080" y="4410635"/>
              <a:chExt cx="1176529" cy="824752"/>
            </a:xfrm>
          </p:grpSpPr>
          <p:sp>
            <p:nvSpPr>
              <p:cNvPr id="211" name="Flowchart: Off-page Connector 210"/>
              <p:cNvSpPr/>
              <p:nvPr/>
            </p:nvSpPr>
            <p:spPr>
              <a:xfrm rot="10800000">
                <a:off x="1757080" y="4410635"/>
                <a:ext cx="1129553" cy="824752"/>
              </a:xfrm>
              <a:prstGeom prst="flowChartOffpageConnector">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en-US" dirty="0"/>
              </a:p>
            </p:txBody>
          </p:sp>
          <p:sp>
            <p:nvSpPr>
              <p:cNvPr id="212" name="TextBox 211"/>
              <p:cNvSpPr txBox="1"/>
              <p:nvPr/>
            </p:nvSpPr>
            <p:spPr>
              <a:xfrm>
                <a:off x="1804054" y="4483150"/>
                <a:ext cx="1129555" cy="746771"/>
              </a:xfrm>
              <a:prstGeom prst="rect">
                <a:avLst/>
              </a:prstGeom>
              <a:noFill/>
            </p:spPr>
            <p:txBody>
              <a:bodyPr wrap="square" rtlCol="0">
                <a:spAutoFit/>
              </a:bodyPr>
              <a:lstStyle/>
              <a:p>
                <a:pPr algn="ctr"/>
                <a:r>
                  <a:rPr lang="en-US" sz="2800" b="1" dirty="0" err="1">
                    <a:solidFill>
                      <a:schemeClr val="bg1"/>
                    </a:solidFill>
                  </a:rPr>
                  <a:t>D</a:t>
                </a:r>
                <a:r>
                  <a:rPr lang="en-US" sz="2800" b="1" baseline="-25000" dirty="0" err="1">
                    <a:solidFill>
                      <a:schemeClr val="bg1"/>
                    </a:solidFill>
                  </a:rPr>
                  <a:t>x</a:t>
                </a:r>
                <a:endParaRPr lang="en-US" sz="2800" b="1" baseline="-25000" dirty="0">
                  <a:solidFill>
                    <a:schemeClr val="bg1"/>
                  </a:solidFill>
                </a:endParaRPr>
              </a:p>
            </p:txBody>
          </p:sp>
        </p:grpSp>
        <p:sp>
          <p:nvSpPr>
            <p:cNvPr id="205" name="Oval 204"/>
            <p:cNvSpPr/>
            <p:nvPr/>
          </p:nvSpPr>
          <p:spPr>
            <a:xfrm>
              <a:off x="6420604" y="1156227"/>
              <a:ext cx="303676" cy="3256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6" name="Straight Arrow Connector 205"/>
            <p:cNvCxnSpPr>
              <a:stCxn id="211" idx="2"/>
              <a:endCxn id="205" idx="4"/>
            </p:cNvCxnSpPr>
            <p:nvPr/>
          </p:nvCxnSpPr>
          <p:spPr>
            <a:xfrm flipV="1">
              <a:off x="6572442" y="1481844"/>
              <a:ext cx="0" cy="4108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stCxn id="194" idx="0"/>
            </p:cNvCxnSpPr>
            <p:nvPr/>
          </p:nvCxnSpPr>
          <p:spPr>
            <a:xfrm flipV="1">
              <a:off x="4911337" y="2637624"/>
              <a:ext cx="391575" cy="5372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193" idx="0"/>
              <a:endCxn id="211" idx="0"/>
            </p:cNvCxnSpPr>
            <p:nvPr/>
          </p:nvCxnSpPr>
          <p:spPr>
            <a:xfrm flipH="1" flipV="1">
              <a:off x="6572442" y="2641618"/>
              <a:ext cx="430304" cy="533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9" name="Curved Connector 208"/>
            <p:cNvCxnSpPr>
              <a:stCxn id="200" idx="3"/>
            </p:cNvCxnSpPr>
            <p:nvPr/>
          </p:nvCxnSpPr>
          <p:spPr>
            <a:xfrm flipV="1">
              <a:off x="5389631" y="2637624"/>
              <a:ext cx="1030973" cy="2995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Curved Connector 209"/>
            <p:cNvCxnSpPr>
              <a:stCxn id="191" idx="1"/>
            </p:cNvCxnSpPr>
            <p:nvPr/>
          </p:nvCxnSpPr>
          <p:spPr>
            <a:xfrm rot="10800000">
              <a:off x="5606588" y="2637625"/>
              <a:ext cx="917863" cy="2995723"/>
            </a:xfrm>
            <a:prstGeom prst="curved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p:nvCxnSpPr>
        <p:spPr>
          <a:xfrm>
            <a:off x="1755759" y="1075764"/>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3542816" y="1081651"/>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5615969" y="1075764"/>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8272491" y="1076200"/>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0049783" y="1089211"/>
            <a:ext cx="0" cy="5015753"/>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0" y="1707773"/>
            <a:ext cx="12192000"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0" y="6109444"/>
            <a:ext cx="12192000" cy="0"/>
          </a:xfrm>
          <a:prstGeom prst="line">
            <a:avLst/>
          </a:prstGeom>
          <a:ln w="38100">
            <a:solidFill>
              <a:schemeClr val="accent2">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0" y="1196787"/>
            <a:ext cx="1765525" cy="461665"/>
          </a:xfrm>
          <a:prstGeom prst="rect">
            <a:avLst/>
          </a:prstGeom>
          <a:noFill/>
        </p:spPr>
        <p:txBody>
          <a:bodyPr wrap="square" rtlCol="0">
            <a:spAutoFit/>
          </a:bodyPr>
          <a:lstStyle/>
          <a:p>
            <a:pPr algn="ctr"/>
            <a:r>
              <a:rPr lang="en-US" sz="2400" b="1" dirty="0">
                <a:solidFill>
                  <a:srgbClr val="C00000"/>
                </a:solidFill>
              </a:rPr>
              <a:t>Vanilla</a:t>
            </a:r>
          </a:p>
        </p:txBody>
      </p:sp>
      <p:sp>
        <p:nvSpPr>
          <p:cNvPr id="231" name="TextBox 230"/>
          <p:cNvSpPr txBox="1"/>
          <p:nvPr/>
        </p:nvSpPr>
        <p:spPr>
          <a:xfrm>
            <a:off x="1756601" y="1199963"/>
            <a:ext cx="1765525" cy="461665"/>
          </a:xfrm>
          <a:prstGeom prst="rect">
            <a:avLst/>
          </a:prstGeom>
          <a:noFill/>
        </p:spPr>
        <p:txBody>
          <a:bodyPr wrap="square" rtlCol="0">
            <a:spAutoFit/>
          </a:bodyPr>
          <a:lstStyle/>
          <a:p>
            <a:pPr algn="ctr"/>
            <a:r>
              <a:rPr lang="en-US" sz="2400" b="1" dirty="0">
                <a:solidFill>
                  <a:srgbClr val="C00000"/>
                </a:solidFill>
              </a:rPr>
              <a:t>CGAN</a:t>
            </a:r>
          </a:p>
        </p:txBody>
      </p:sp>
      <p:sp>
        <p:nvSpPr>
          <p:cNvPr id="232" name="TextBox 231"/>
          <p:cNvSpPr txBox="1"/>
          <p:nvPr/>
        </p:nvSpPr>
        <p:spPr>
          <a:xfrm>
            <a:off x="3562466" y="1203741"/>
            <a:ext cx="2053503" cy="461665"/>
          </a:xfrm>
          <a:prstGeom prst="rect">
            <a:avLst/>
          </a:prstGeom>
          <a:noFill/>
        </p:spPr>
        <p:txBody>
          <a:bodyPr wrap="square" rtlCol="0">
            <a:spAutoFit/>
          </a:bodyPr>
          <a:lstStyle/>
          <a:p>
            <a:pPr algn="ctr"/>
            <a:r>
              <a:rPr lang="en-US" sz="2400" b="1" dirty="0">
                <a:solidFill>
                  <a:srgbClr val="C00000"/>
                </a:solidFill>
              </a:rPr>
              <a:t>AC-GAN</a:t>
            </a:r>
          </a:p>
        </p:txBody>
      </p:sp>
      <p:sp>
        <p:nvSpPr>
          <p:cNvPr id="233" name="TextBox 232"/>
          <p:cNvSpPr txBox="1"/>
          <p:nvPr/>
        </p:nvSpPr>
        <p:spPr>
          <a:xfrm>
            <a:off x="5616049" y="1192358"/>
            <a:ext cx="2662645" cy="461665"/>
          </a:xfrm>
          <a:prstGeom prst="rect">
            <a:avLst/>
          </a:prstGeom>
          <a:noFill/>
        </p:spPr>
        <p:txBody>
          <a:bodyPr wrap="square" rtlCol="0">
            <a:spAutoFit/>
          </a:bodyPr>
          <a:lstStyle/>
          <a:p>
            <a:pPr algn="ctr"/>
            <a:r>
              <a:rPr lang="en-US" sz="2400" b="1" dirty="0">
                <a:solidFill>
                  <a:srgbClr val="C00000"/>
                </a:solidFill>
              </a:rPr>
              <a:t>SS-GAN</a:t>
            </a:r>
          </a:p>
        </p:txBody>
      </p:sp>
      <p:sp>
        <p:nvSpPr>
          <p:cNvPr id="234" name="TextBox 233"/>
          <p:cNvSpPr txBox="1"/>
          <p:nvPr/>
        </p:nvSpPr>
        <p:spPr>
          <a:xfrm>
            <a:off x="8278039" y="1192358"/>
            <a:ext cx="1765525" cy="461665"/>
          </a:xfrm>
          <a:prstGeom prst="rect">
            <a:avLst/>
          </a:prstGeom>
          <a:noFill/>
        </p:spPr>
        <p:txBody>
          <a:bodyPr wrap="square" rtlCol="0">
            <a:spAutoFit/>
          </a:bodyPr>
          <a:lstStyle/>
          <a:p>
            <a:pPr algn="ctr"/>
            <a:r>
              <a:rPr lang="en-US" sz="2400" b="1" dirty="0" err="1">
                <a:solidFill>
                  <a:srgbClr val="C00000"/>
                </a:solidFill>
              </a:rPr>
              <a:t>BiGAN</a:t>
            </a:r>
            <a:endParaRPr lang="en-US" sz="2400" b="1" dirty="0">
              <a:solidFill>
                <a:srgbClr val="C00000"/>
              </a:solidFill>
            </a:endParaRPr>
          </a:p>
        </p:txBody>
      </p:sp>
      <p:sp>
        <p:nvSpPr>
          <p:cNvPr id="235" name="TextBox 234"/>
          <p:cNvSpPr txBox="1"/>
          <p:nvPr/>
        </p:nvSpPr>
        <p:spPr>
          <a:xfrm>
            <a:off x="10043564" y="1196787"/>
            <a:ext cx="2108094" cy="461665"/>
          </a:xfrm>
          <a:prstGeom prst="rect">
            <a:avLst/>
          </a:prstGeom>
          <a:noFill/>
        </p:spPr>
        <p:txBody>
          <a:bodyPr wrap="square" rtlCol="0">
            <a:spAutoFit/>
          </a:bodyPr>
          <a:lstStyle/>
          <a:p>
            <a:pPr algn="ctr"/>
            <a:r>
              <a:rPr lang="en-US" sz="2400" b="1" dirty="0" err="1">
                <a:solidFill>
                  <a:srgbClr val="C00000"/>
                </a:solidFill>
              </a:rPr>
              <a:t>CycleGAN</a:t>
            </a:r>
            <a:endParaRPr lang="en-US" sz="2400" b="1" dirty="0">
              <a:solidFill>
                <a:srgbClr val="C00000"/>
              </a:solidFill>
            </a:endParaRPr>
          </a:p>
        </p:txBody>
      </p:sp>
    </p:spTree>
    <p:extLst>
      <p:ext uri="{BB962C8B-B14F-4D97-AF65-F5344CB8AC3E}">
        <p14:creationId xmlns:p14="http://schemas.microsoft.com/office/powerpoint/2010/main" val="3533109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350" y="0"/>
            <a:ext cx="12192000" cy="1107996"/>
          </a:xfrm>
          <a:prstGeom prst="rect">
            <a:avLst/>
          </a:prstGeom>
          <a:noFill/>
        </p:spPr>
        <p:txBody>
          <a:bodyPr wrap="square" rtlCol="0">
            <a:spAutoFit/>
          </a:bodyPr>
          <a:lstStyle/>
          <a:p>
            <a:pPr algn="ctr"/>
            <a:r>
              <a:rPr lang="vi-VN" sz="6600" b="1" dirty="0">
                <a:latin typeface="Calibri" panose="020F0502020204030204" pitchFamily="34" charset="0"/>
              </a:rPr>
              <a:t>Project: Hỗ trợ trẻ em tập vẽ</a:t>
            </a:r>
            <a:endParaRPr lang="en-US" sz="6600" b="1" dirty="0">
              <a:latin typeface="Calibri" panose="020F0502020204030204" pitchFamily="34" charset="0"/>
            </a:endParaRPr>
          </a:p>
        </p:txBody>
      </p:sp>
      <p:pic>
        <p:nvPicPr>
          <p:cNvPr id="4" name="Picture 3" descr="Hình ảnh có liên quan">
            <a:extLst>
              <a:ext uri="{FF2B5EF4-FFF2-40B4-BE49-F238E27FC236}">
                <a16:creationId xmlns:a16="http://schemas.microsoft.com/office/drawing/2014/main" id="{99CFD0EA-4FF4-4736-8CA0-71582015EC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171" y="1355271"/>
            <a:ext cx="2548057" cy="77013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200400" y="1393371"/>
            <a:ext cx="8991600" cy="707886"/>
          </a:xfrm>
          <a:prstGeom prst="rect">
            <a:avLst/>
          </a:prstGeom>
          <a:noFill/>
        </p:spPr>
        <p:txBody>
          <a:bodyPr wrap="square" rtlCol="0">
            <a:spAutoFit/>
          </a:bodyPr>
          <a:lstStyle/>
          <a:p>
            <a:r>
              <a:rPr lang="vi-VN" sz="4000" dirty="0"/>
              <a:t>API for collecting images from internet</a:t>
            </a:r>
            <a:endParaRPr lang="en-US" sz="4000" dirty="0"/>
          </a:p>
        </p:txBody>
      </p:sp>
      <p:pic>
        <p:nvPicPr>
          <p:cNvPr id="5" name="Chỗ dành sẵn cho Nội dung 4">
            <a:extLst>
              <a:ext uri="{FF2B5EF4-FFF2-40B4-BE49-F238E27FC236}">
                <a16:creationId xmlns:a16="http://schemas.microsoft.com/office/drawing/2014/main" id="{D5C587B3-816E-4676-9076-39B0A8164152}"/>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594631" y="3610927"/>
            <a:ext cx="1178379" cy="1178379"/>
          </a:xfrm>
          <a:prstGeom prst="rect">
            <a:avLst/>
          </a:prstGeom>
        </p:spPr>
      </p:pic>
      <p:pic>
        <p:nvPicPr>
          <p:cNvPr id="6" name="Hình ảnh 6">
            <a:extLst>
              <a:ext uri="{FF2B5EF4-FFF2-40B4-BE49-F238E27FC236}">
                <a16:creationId xmlns:a16="http://schemas.microsoft.com/office/drawing/2014/main" id="{B8ECA5EB-77AC-496C-852B-04EC790648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7810" y="3610927"/>
            <a:ext cx="1178379" cy="1178379"/>
          </a:xfrm>
          <a:prstGeom prst="rect">
            <a:avLst/>
          </a:prstGeom>
        </p:spPr>
      </p:pic>
      <p:pic>
        <p:nvPicPr>
          <p:cNvPr id="7" name="Chỗ dành sẵn cho Nội dung 4">
            <a:extLst>
              <a:ext uri="{FF2B5EF4-FFF2-40B4-BE49-F238E27FC236}">
                <a16:creationId xmlns:a16="http://schemas.microsoft.com/office/drawing/2014/main" id="{D5C587B3-816E-4676-9076-39B0A8164152}"/>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8519431" y="3610927"/>
            <a:ext cx="1178379" cy="1178379"/>
          </a:xfrm>
          <a:prstGeom prst="rect">
            <a:avLst/>
          </a:prstGeom>
        </p:spPr>
      </p:pic>
      <p:sp>
        <p:nvSpPr>
          <p:cNvPr id="8" name="Right Arrow 7"/>
          <p:cNvSpPr/>
          <p:nvPr/>
        </p:nvSpPr>
        <p:spPr>
          <a:xfrm>
            <a:off x="1981200" y="3585549"/>
            <a:ext cx="6248399" cy="12291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b="1" dirty="0"/>
              <a:t>CANNY IN OPENCV</a:t>
            </a:r>
            <a:endParaRPr lang="en-US" sz="3200" b="1" dirty="0"/>
          </a:p>
        </p:txBody>
      </p:sp>
      <p:sp>
        <p:nvSpPr>
          <p:cNvPr id="9" name="Rectangle 8"/>
          <p:cNvSpPr/>
          <p:nvPr/>
        </p:nvSpPr>
        <p:spPr>
          <a:xfrm>
            <a:off x="8519431" y="3585549"/>
            <a:ext cx="2356758" cy="12291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endCxn id="9" idx="2"/>
          </p:cNvCxnSpPr>
          <p:nvPr/>
        </p:nvCxnSpPr>
        <p:spPr>
          <a:xfrm>
            <a:off x="9697810" y="3585549"/>
            <a:ext cx="0" cy="122913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55171" y="2592288"/>
            <a:ext cx="8991600" cy="707886"/>
          </a:xfrm>
          <a:prstGeom prst="rect">
            <a:avLst/>
          </a:prstGeom>
          <a:noFill/>
        </p:spPr>
        <p:txBody>
          <a:bodyPr wrap="square" rtlCol="0">
            <a:spAutoFit/>
          </a:bodyPr>
          <a:lstStyle/>
          <a:p>
            <a:r>
              <a:rPr lang="vi-VN" sz="4000" dirty="0">
                <a:solidFill>
                  <a:srgbClr val="FF0000"/>
                </a:solidFill>
              </a:rPr>
              <a:t>Manually delete incorrect images </a:t>
            </a:r>
            <a:r>
              <a:rPr lang="vi-VN" sz="4000" dirty="0">
                <a:solidFill>
                  <a:srgbClr val="FF0000"/>
                </a:solidFill>
                <a:sym typeface="Wingdings" panose="05000000000000000000" pitchFamily="2" charset="2"/>
              </a:rPr>
              <a:t></a:t>
            </a:r>
            <a:endParaRPr lang="en-US" sz="4000" dirty="0">
              <a:solidFill>
                <a:srgbClr val="FF0000"/>
              </a:solidFill>
            </a:endParaRPr>
          </a:p>
        </p:txBody>
      </p:sp>
      <p:sp>
        <p:nvSpPr>
          <p:cNvPr id="13" name="TextBox 12"/>
          <p:cNvSpPr txBox="1"/>
          <p:nvPr/>
        </p:nvSpPr>
        <p:spPr>
          <a:xfrm>
            <a:off x="555170" y="5317671"/>
            <a:ext cx="11160579" cy="1323439"/>
          </a:xfrm>
          <a:prstGeom prst="rect">
            <a:avLst/>
          </a:prstGeom>
          <a:noFill/>
        </p:spPr>
        <p:txBody>
          <a:bodyPr wrap="square" rtlCol="0">
            <a:spAutoFit/>
          </a:bodyPr>
          <a:lstStyle/>
          <a:p>
            <a:r>
              <a:rPr lang="vi-VN" sz="4000" dirty="0"/>
              <a:t>Train Conditional GANs based source code from </a:t>
            </a:r>
            <a:r>
              <a:rPr lang="en-US" sz="4000" b="1" dirty="0" err="1">
                <a:hlinkClick r:id="rId6"/>
              </a:rPr>
              <a:t>affinelayer</a:t>
            </a:r>
            <a:r>
              <a:rPr lang="vi-VN" sz="4000" dirty="0"/>
              <a:t> </a:t>
            </a:r>
            <a:endParaRPr lang="en-US" sz="4000" dirty="0"/>
          </a:p>
        </p:txBody>
      </p:sp>
    </p:spTree>
    <p:extLst>
      <p:ext uri="{BB962C8B-B14F-4D97-AF65-F5344CB8AC3E}">
        <p14:creationId xmlns:p14="http://schemas.microsoft.com/office/powerpoint/2010/main" val="32011585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50" y="0"/>
            <a:ext cx="12192000" cy="1107996"/>
          </a:xfrm>
          <a:prstGeom prst="rect">
            <a:avLst/>
          </a:prstGeom>
          <a:noFill/>
        </p:spPr>
        <p:txBody>
          <a:bodyPr wrap="square" rtlCol="0">
            <a:spAutoFit/>
          </a:bodyPr>
          <a:lstStyle/>
          <a:p>
            <a:pPr algn="ctr"/>
            <a:r>
              <a:rPr lang="vi-VN" sz="6600" b="1" dirty="0">
                <a:latin typeface="Calibri" panose="020F0502020204030204" pitchFamily="34" charset="0"/>
              </a:rPr>
              <a:t>Project: Hỗ trợ trẻ em tập vẽ</a:t>
            </a:r>
            <a:endParaRPr lang="en-US" sz="6600" b="1" dirty="0">
              <a:latin typeface="Calibri" panose="020F0502020204030204" pitchFamily="34" charset="0"/>
            </a:endParaRPr>
          </a:p>
        </p:txBody>
      </p:sp>
      <p:pic>
        <p:nvPicPr>
          <p:cNvPr id="3" name="Chỗ dành sẵn cho Nội dung 4">
            <a:extLst>
              <a:ext uri="{FF2B5EF4-FFF2-40B4-BE49-F238E27FC236}">
                <a16:creationId xmlns:a16="http://schemas.microsoft.com/office/drawing/2014/main" id="{C819F833-A7F7-4B42-96A4-E9878E06ED33}"/>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1670957" y="1107996"/>
            <a:ext cx="2438400" cy="2438400"/>
          </a:xfrm>
          <a:prstGeom prst="rect">
            <a:avLst/>
          </a:prstGeom>
        </p:spPr>
      </p:pic>
      <p:pic>
        <p:nvPicPr>
          <p:cNvPr id="4" name="Hình ảnh 6">
            <a:extLst>
              <a:ext uri="{FF2B5EF4-FFF2-40B4-BE49-F238E27FC236}">
                <a16:creationId xmlns:a16="http://schemas.microsoft.com/office/drawing/2014/main" id="{A27A6CDB-5840-440C-A444-0C3A48DA5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843" y="1107996"/>
            <a:ext cx="2438400" cy="2438400"/>
          </a:xfrm>
          <a:prstGeom prst="rect">
            <a:avLst/>
          </a:prstGeom>
        </p:spPr>
      </p:pic>
      <p:pic>
        <p:nvPicPr>
          <p:cNvPr id="5" name="Hình ảnh 8">
            <a:extLst>
              <a:ext uri="{FF2B5EF4-FFF2-40B4-BE49-F238E27FC236}">
                <a16:creationId xmlns:a16="http://schemas.microsoft.com/office/drawing/2014/main" id="{D7C19CBA-0255-4F14-A8E2-6E95FBCD70B1}"/>
              </a:ext>
            </a:extLst>
          </p:cNvPr>
          <p:cNvPicPr>
            <a:picLocks noChangeAspect="1"/>
          </p:cNvPicPr>
          <p:nvPr/>
        </p:nvPicPr>
        <p:blipFill rotWithShape="1">
          <a:blip r:embed="rId4">
            <a:extLst>
              <a:ext uri="{28A0092B-C50C-407E-A947-70E740481C1C}">
                <a14:useLocalDpi xmlns:a14="http://schemas.microsoft.com/office/drawing/2010/main" val="0"/>
              </a:ext>
            </a:extLst>
          </a:blip>
          <a:srcRect l="4130"/>
          <a:stretch/>
        </p:blipFill>
        <p:spPr>
          <a:xfrm>
            <a:off x="1447799" y="3836908"/>
            <a:ext cx="2337707" cy="2438400"/>
          </a:xfrm>
          <a:prstGeom prst="rect">
            <a:avLst/>
          </a:prstGeom>
        </p:spPr>
      </p:pic>
      <p:pic>
        <p:nvPicPr>
          <p:cNvPr id="6" name="Hình ảnh 10">
            <a:extLst>
              <a:ext uri="{FF2B5EF4-FFF2-40B4-BE49-F238E27FC236}">
                <a16:creationId xmlns:a16="http://schemas.microsoft.com/office/drawing/2014/main" id="{69F68CDF-2480-4EAF-9165-C81679C795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8843" y="3836908"/>
            <a:ext cx="2438400" cy="2438400"/>
          </a:xfrm>
          <a:prstGeom prst="rect">
            <a:avLst/>
          </a:prstGeom>
        </p:spPr>
      </p:pic>
      <p:sp>
        <p:nvSpPr>
          <p:cNvPr id="7" name="Mũi tên: Phải 11">
            <a:extLst>
              <a:ext uri="{FF2B5EF4-FFF2-40B4-BE49-F238E27FC236}">
                <a16:creationId xmlns:a16="http://schemas.microsoft.com/office/drawing/2014/main" id="{E8DF9916-0356-4EE0-A47D-BC69BF687737}"/>
              </a:ext>
            </a:extLst>
          </p:cNvPr>
          <p:cNvSpPr/>
          <p:nvPr/>
        </p:nvSpPr>
        <p:spPr>
          <a:xfrm>
            <a:off x="4795556" y="2233946"/>
            <a:ext cx="291969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Mũi tên: Phải 11">
            <a:extLst>
              <a:ext uri="{FF2B5EF4-FFF2-40B4-BE49-F238E27FC236}">
                <a16:creationId xmlns:a16="http://schemas.microsoft.com/office/drawing/2014/main" id="{E8DF9916-0356-4EE0-A47D-BC69BF687737}"/>
              </a:ext>
            </a:extLst>
          </p:cNvPr>
          <p:cNvSpPr/>
          <p:nvPr/>
        </p:nvSpPr>
        <p:spPr>
          <a:xfrm>
            <a:off x="4795556" y="5056108"/>
            <a:ext cx="291969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591883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 y="2779751"/>
            <a:ext cx="12192000" cy="1107996"/>
          </a:xfrm>
          <a:prstGeom prst="rect">
            <a:avLst/>
          </a:prstGeom>
          <a:noFill/>
        </p:spPr>
        <p:txBody>
          <a:bodyPr wrap="square" rtlCol="0">
            <a:spAutoFit/>
          </a:bodyPr>
          <a:lstStyle/>
          <a:p>
            <a:pPr algn="ctr"/>
            <a:r>
              <a:rPr lang="en-US" sz="6600" b="1" dirty="0">
                <a:latin typeface="Calibri" panose="020F0502020204030204" pitchFamily="34" charset="0"/>
              </a:rPr>
              <a:t>So What’s next?</a:t>
            </a:r>
          </a:p>
        </p:txBody>
      </p:sp>
    </p:spTree>
    <p:extLst>
      <p:ext uri="{BB962C8B-B14F-4D97-AF65-F5344CB8AC3E}">
        <p14:creationId xmlns:p14="http://schemas.microsoft.com/office/powerpoint/2010/main" val="2471107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92250"/>
            <a:ext cx="5435600" cy="3568700"/>
          </a:xfrm>
          <a:prstGeom prst="rect">
            <a:avLst/>
          </a:prstGeom>
        </p:spPr>
      </p:pic>
      <p:sp>
        <p:nvSpPr>
          <p:cNvPr id="5" name="TextBox 4"/>
          <p:cNvSpPr txBox="1"/>
          <p:nvPr/>
        </p:nvSpPr>
        <p:spPr>
          <a:xfrm>
            <a:off x="4743450" y="3790950"/>
            <a:ext cx="7219950" cy="923330"/>
          </a:xfrm>
          <a:prstGeom prst="rect">
            <a:avLst/>
          </a:prstGeom>
          <a:noFill/>
        </p:spPr>
        <p:txBody>
          <a:bodyPr wrap="square" rtlCol="0">
            <a:spAutoFit/>
          </a:bodyPr>
          <a:lstStyle/>
          <a:p>
            <a:r>
              <a:rPr lang="vi-VN" sz="54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rPr>
              <a:t>What do you think? </a:t>
            </a:r>
            <a:endParaRPr lang="en-US" sz="5400" b="1" dirty="0">
              <a:ln w="22225">
                <a:solidFill>
                  <a:schemeClr val="accent2"/>
                </a:solidFill>
                <a:prstDash val="solid"/>
              </a:ln>
              <a:solidFill>
                <a:schemeClr val="accent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3837168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8" name="Picture 4" descr="Image result for game theory funny"/>
          <p:cNvPicPr>
            <a:picLocks noChangeAspect="1" noChangeArrowheads="1"/>
          </p:cNvPicPr>
          <p:nvPr/>
        </p:nvPicPr>
        <p:blipFill rotWithShape="1">
          <a:blip r:embed="rId3">
            <a:extLst>
              <a:ext uri="{28A0092B-C50C-407E-A947-70E740481C1C}">
                <a14:useLocalDpi xmlns:a14="http://schemas.microsoft.com/office/drawing/2010/main" val="0"/>
              </a:ext>
            </a:extLst>
          </a:blip>
          <a:srcRect l="22147" t="3300" r="21893" b="15537"/>
          <a:stretch/>
        </p:blipFill>
        <p:spPr bwMode="auto">
          <a:xfrm rot="293989">
            <a:off x="9341215" y="2501583"/>
            <a:ext cx="2729000" cy="22264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ame theory funny"/>
          <p:cNvPicPr>
            <a:picLocks noChangeAspect="1" noChangeArrowheads="1"/>
          </p:cNvPicPr>
          <p:nvPr/>
        </p:nvPicPr>
        <p:blipFill rotWithShape="1">
          <a:blip r:embed="rId4">
            <a:extLst>
              <a:ext uri="{28A0092B-C50C-407E-A947-70E740481C1C}">
                <a14:useLocalDpi xmlns:a14="http://schemas.microsoft.com/office/drawing/2010/main" val="0"/>
              </a:ext>
            </a:extLst>
          </a:blip>
          <a:srcRect l="24674" t="14711" r="24350" b="50919"/>
          <a:stretch/>
        </p:blipFill>
        <p:spPr bwMode="auto">
          <a:xfrm>
            <a:off x="21184" y="2400300"/>
            <a:ext cx="2354895" cy="237994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0" y="0"/>
            <a:ext cx="12192000" cy="23551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a:xfrm>
            <a:off x="2182" y="4800352"/>
            <a:ext cx="12192000" cy="2057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a:off x="0" y="2377722"/>
            <a:ext cx="12192000" cy="2400052"/>
          </a:xfrm>
          <a:prstGeom prst="rect">
            <a:avLst/>
          </a:prstGeom>
          <a:solidFill>
            <a:schemeClr val="tx1">
              <a:lumMod val="75000"/>
              <a:lumOff val="2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2447699" y="2668442"/>
            <a:ext cx="6856033" cy="584775"/>
          </a:xfrm>
          <a:prstGeom prst="rect">
            <a:avLst/>
          </a:prstGeom>
          <a:noFill/>
        </p:spPr>
        <p:txBody>
          <a:bodyPr wrap="square" rtlCol="0">
            <a:spAutoFit/>
          </a:bodyPr>
          <a:lstStyle/>
          <a:p>
            <a:pPr algn="ctr"/>
            <a:r>
              <a:rPr lang="vi-VN" sz="3200" b="1" dirty="0">
                <a:solidFill>
                  <a:srgbClr val="E7E6E6">
                    <a:lumMod val="75000"/>
                  </a:srgbClr>
                </a:solidFill>
              </a:rPr>
              <a:t>ADVERSERIAL TRAINING</a:t>
            </a:r>
            <a:endParaRPr lang="en-US" sz="3200" b="1" dirty="0">
              <a:solidFill>
                <a:srgbClr val="E7E6E6">
                  <a:lumMod val="75000"/>
                </a:srgbClr>
              </a:solidFill>
            </a:endParaRPr>
          </a:p>
        </p:txBody>
      </p:sp>
      <p:sp>
        <p:nvSpPr>
          <p:cNvPr id="9" name="TextBox 8"/>
          <p:cNvSpPr txBox="1"/>
          <p:nvPr/>
        </p:nvSpPr>
        <p:spPr>
          <a:xfrm>
            <a:off x="2431657" y="3189971"/>
            <a:ext cx="6819457" cy="1384995"/>
          </a:xfrm>
          <a:prstGeom prst="rect">
            <a:avLst/>
          </a:prstGeom>
          <a:noFill/>
        </p:spPr>
        <p:txBody>
          <a:bodyPr wrap="square" rtlCol="0">
            <a:spAutoFit/>
          </a:bodyPr>
          <a:lstStyle/>
          <a:p>
            <a:pPr algn="ctr"/>
            <a:r>
              <a:rPr lang="en-US" sz="2800" i="1" dirty="0">
                <a:solidFill>
                  <a:prstClr val="white"/>
                </a:solidFill>
              </a:rPr>
              <a:t>Learning by playing a game</a:t>
            </a:r>
          </a:p>
          <a:p>
            <a:pPr algn="ctr"/>
            <a:r>
              <a:rPr lang="en-US" sz="2800" i="1" dirty="0">
                <a:solidFill>
                  <a:srgbClr val="FFFF00"/>
                </a:solidFill>
              </a:rPr>
              <a:t>Learning by fighting</a:t>
            </a:r>
          </a:p>
          <a:p>
            <a:pPr algn="ctr"/>
            <a:r>
              <a:rPr lang="en-US" sz="2800" i="1" dirty="0">
                <a:solidFill>
                  <a:srgbClr val="FFFF00"/>
                </a:solidFill>
              </a:rPr>
              <a:t>Learning by doing</a:t>
            </a:r>
          </a:p>
        </p:txBody>
      </p:sp>
      <p:sp>
        <p:nvSpPr>
          <p:cNvPr id="10" name="TextBox 9"/>
          <p:cNvSpPr txBox="1"/>
          <p:nvPr/>
        </p:nvSpPr>
        <p:spPr>
          <a:xfrm>
            <a:off x="0" y="-4891"/>
            <a:ext cx="12192000" cy="923330"/>
          </a:xfrm>
          <a:prstGeom prst="rect">
            <a:avLst/>
          </a:prstGeom>
          <a:noFill/>
        </p:spPr>
        <p:txBody>
          <a:bodyPr wrap="square" rtlCol="0">
            <a:spAutoFit/>
          </a:bodyPr>
          <a:lstStyle/>
          <a:p>
            <a:r>
              <a:rPr lang="vi-VN" sz="5400" dirty="0">
                <a:solidFill>
                  <a:srgbClr val="0070C0"/>
                </a:solidFill>
                <a:latin typeface="Segoe UI" panose="020B0502040204020203" pitchFamily="34" charset="0"/>
                <a:cs typeface="Segoe UI" panose="020B0502040204020203" pitchFamily="34" charset="0"/>
              </a:rPr>
              <a:t>In my opinion</a:t>
            </a:r>
            <a:endParaRPr lang="en-US" sz="5400" dirty="0">
              <a:solidFill>
                <a:srgbClr val="0070C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4778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923330"/>
          </a:xfrm>
          <a:prstGeom prst="rect">
            <a:avLst/>
          </a:prstGeom>
          <a:noFill/>
        </p:spPr>
        <p:txBody>
          <a:bodyPr wrap="square" rtlCol="0">
            <a:spAutoFit/>
          </a:bodyPr>
          <a:lstStyle/>
          <a:p>
            <a:r>
              <a:rPr lang="vi-VN" sz="5400" dirty="0">
                <a:solidFill>
                  <a:srgbClr val="0070C0"/>
                </a:solidFill>
                <a:latin typeface="Segoe UI" panose="020B0502040204020203" pitchFamily="34" charset="0"/>
                <a:cs typeface="Segoe UI" panose="020B0502040204020203" pitchFamily="34" charset="0"/>
              </a:rPr>
              <a:t>In my opinion</a:t>
            </a:r>
            <a:endParaRPr lang="en-US" sz="5400" dirty="0">
              <a:solidFill>
                <a:srgbClr val="0070C0"/>
              </a:solidFill>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95675" y="1218521"/>
            <a:ext cx="5962650" cy="4181600"/>
          </a:xfrm>
          <a:prstGeom prst="rect">
            <a:avLst/>
          </a:prstGeom>
        </p:spPr>
      </p:pic>
      <p:sp>
        <p:nvSpPr>
          <p:cNvPr id="5" name="TextBox 4"/>
          <p:cNvSpPr txBox="1"/>
          <p:nvPr/>
        </p:nvSpPr>
        <p:spPr>
          <a:xfrm>
            <a:off x="2190750" y="5700203"/>
            <a:ext cx="8915400" cy="646331"/>
          </a:xfrm>
          <a:prstGeom prst="rect">
            <a:avLst/>
          </a:prstGeom>
          <a:noFill/>
        </p:spPr>
        <p:txBody>
          <a:bodyPr wrap="square" rtlCol="0">
            <a:spAutoFit/>
          </a:bodyPr>
          <a:lstStyle/>
          <a:p>
            <a:r>
              <a:rPr lang="en-US" sz="3600" b="1" dirty="0"/>
              <a:t>Are there Nash equilibrium in these games?</a:t>
            </a:r>
          </a:p>
        </p:txBody>
      </p:sp>
    </p:spTree>
    <p:extLst>
      <p:ext uri="{BB962C8B-B14F-4D97-AF65-F5344CB8AC3E}">
        <p14:creationId xmlns:p14="http://schemas.microsoft.com/office/powerpoint/2010/main" val="3578051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891"/>
            <a:ext cx="12192000" cy="923330"/>
          </a:xfrm>
          <a:prstGeom prst="rect">
            <a:avLst/>
          </a:prstGeom>
          <a:noFill/>
        </p:spPr>
        <p:txBody>
          <a:bodyPr wrap="square" rtlCol="0">
            <a:spAutoFit/>
          </a:bodyPr>
          <a:lstStyle/>
          <a:p>
            <a:r>
              <a:rPr lang="vi-VN" sz="5400" dirty="0">
                <a:solidFill>
                  <a:srgbClr val="0070C0"/>
                </a:solidFill>
                <a:latin typeface="Segoe UI" panose="020B0502040204020203" pitchFamily="34" charset="0"/>
                <a:cs typeface="Segoe UI" panose="020B0502040204020203" pitchFamily="34" charset="0"/>
              </a:rPr>
              <a:t>In my opinion</a:t>
            </a:r>
            <a:endParaRPr lang="en-US" sz="5400" dirty="0">
              <a:solidFill>
                <a:srgbClr val="0070C0"/>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0825" y="1242289"/>
            <a:ext cx="6610350" cy="3718322"/>
          </a:xfrm>
          <a:prstGeom prst="rect">
            <a:avLst/>
          </a:prstGeom>
        </p:spPr>
      </p:pic>
      <p:sp>
        <p:nvSpPr>
          <p:cNvPr id="4" name="TextBox 3"/>
          <p:cNvSpPr txBox="1"/>
          <p:nvPr/>
        </p:nvSpPr>
        <p:spPr>
          <a:xfrm>
            <a:off x="1866900" y="5284461"/>
            <a:ext cx="8915400" cy="830997"/>
          </a:xfrm>
          <a:prstGeom prst="rect">
            <a:avLst/>
          </a:prstGeom>
          <a:noFill/>
        </p:spPr>
        <p:txBody>
          <a:bodyPr wrap="square" rtlCol="0">
            <a:spAutoFit/>
          </a:bodyPr>
          <a:lstStyle/>
          <a:p>
            <a:r>
              <a:rPr lang="en-US" sz="4800" b="1" dirty="0"/>
              <a:t>We can reach Nash equilibrium?</a:t>
            </a:r>
          </a:p>
        </p:txBody>
      </p:sp>
    </p:spTree>
    <p:extLst>
      <p:ext uri="{BB962C8B-B14F-4D97-AF65-F5344CB8AC3E}">
        <p14:creationId xmlns:p14="http://schemas.microsoft.com/office/powerpoint/2010/main" val="1163905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891"/>
            <a:ext cx="12192000" cy="923330"/>
          </a:xfrm>
          <a:prstGeom prst="rect">
            <a:avLst/>
          </a:prstGeom>
          <a:noFill/>
        </p:spPr>
        <p:txBody>
          <a:bodyPr wrap="square" rtlCol="0">
            <a:spAutoFit/>
          </a:bodyPr>
          <a:lstStyle/>
          <a:p>
            <a:r>
              <a:rPr lang="vi-VN" sz="5400" dirty="0">
                <a:solidFill>
                  <a:srgbClr val="0070C0"/>
                </a:solidFill>
                <a:latin typeface="Segoe UI" panose="020B0502040204020203" pitchFamily="34" charset="0"/>
                <a:cs typeface="Segoe UI" panose="020B0502040204020203" pitchFamily="34" charset="0"/>
              </a:rPr>
              <a:t>In my opinion</a:t>
            </a:r>
            <a:endParaRPr lang="en-US" sz="5400" dirty="0">
              <a:solidFill>
                <a:srgbClr val="0070C0"/>
              </a:solidFill>
              <a:latin typeface="Segoe UI" panose="020B0502040204020203" pitchFamily="34" charset="0"/>
              <a:cs typeface="Segoe UI" panose="020B0502040204020203" pitchFamily="34" charset="0"/>
            </a:endParaRPr>
          </a:p>
        </p:txBody>
      </p:sp>
      <p:sp>
        <p:nvSpPr>
          <p:cNvPr id="4" name="TextBox 3"/>
          <p:cNvSpPr txBox="1"/>
          <p:nvPr/>
        </p:nvSpPr>
        <p:spPr>
          <a:xfrm>
            <a:off x="0" y="2322551"/>
            <a:ext cx="12192000" cy="2123658"/>
          </a:xfrm>
          <a:prstGeom prst="rect">
            <a:avLst/>
          </a:prstGeom>
          <a:noFill/>
        </p:spPr>
        <p:txBody>
          <a:bodyPr wrap="square" rtlCol="0">
            <a:spAutoFit/>
          </a:bodyPr>
          <a:lstStyle/>
          <a:p>
            <a:pPr algn="ctr"/>
            <a:r>
              <a:rPr lang="en-US" sz="6600" b="1" dirty="0">
                <a:latin typeface="Calibri" panose="020F0502020204030204" pitchFamily="34" charset="0"/>
              </a:rPr>
              <a:t>What’s a good GAN?</a:t>
            </a:r>
          </a:p>
          <a:p>
            <a:pPr algn="ctr"/>
            <a:r>
              <a:rPr lang="en-US" sz="6600" b="1" dirty="0">
                <a:latin typeface="Calibri" panose="020F0502020204030204" pitchFamily="34" charset="0"/>
              </a:rPr>
              <a:t>or </a:t>
            </a:r>
            <a:r>
              <a:rPr lang="en-US" sz="6600" b="1" dirty="0">
                <a:solidFill>
                  <a:srgbClr val="C00000"/>
                </a:solidFill>
                <a:latin typeface="Calibri" panose="020F0502020204030204" pitchFamily="34" charset="0"/>
              </a:rPr>
              <a:t>What is real?</a:t>
            </a:r>
          </a:p>
        </p:txBody>
      </p:sp>
    </p:spTree>
    <p:extLst>
      <p:ext uri="{BB962C8B-B14F-4D97-AF65-F5344CB8AC3E}">
        <p14:creationId xmlns:p14="http://schemas.microsoft.com/office/powerpoint/2010/main" val="834498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4305" y="742950"/>
            <a:ext cx="4933950" cy="5143500"/>
          </a:xfrm>
          <a:prstGeom prst="rect">
            <a:avLst/>
          </a:prstGeom>
        </p:spPr>
      </p:pic>
      <p:pic>
        <p:nvPicPr>
          <p:cNvPr id="3" name="Picture 2"/>
          <p:cNvPicPr>
            <a:picLocks noChangeAspect="1"/>
          </p:cNvPicPr>
          <p:nvPr/>
        </p:nvPicPr>
        <p:blipFill>
          <a:blip r:embed="rId4"/>
          <a:stretch>
            <a:fillRect/>
          </a:stretch>
        </p:blipFill>
        <p:spPr>
          <a:xfrm>
            <a:off x="5248275" y="1676400"/>
            <a:ext cx="6753225" cy="2933700"/>
          </a:xfrm>
          <a:prstGeom prst="rect">
            <a:avLst/>
          </a:prstGeom>
        </p:spPr>
      </p:pic>
    </p:spTree>
    <p:extLst>
      <p:ext uri="{BB962C8B-B14F-4D97-AF65-F5344CB8AC3E}">
        <p14:creationId xmlns:p14="http://schemas.microsoft.com/office/powerpoint/2010/main" val="1622272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0"/>
            <a:ext cx="3790950" cy="2519402"/>
          </a:xfrm>
          <a:prstGeom prst="rect">
            <a:avLst/>
          </a:prstGeom>
        </p:spPr>
      </p:pic>
      <p:sp>
        <p:nvSpPr>
          <p:cNvPr id="4" name="TextBox 3"/>
          <p:cNvSpPr txBox="1"/>
          <p:nvPr/>
        </p:nvSpPr>
        <p:spPr>
          <a:xfrm>
            <a:off x="342900" y="603288"/>
            <a:ext cx="12192000" cy="2123658"/>
          </a:xfrm>
          <a:prstGeom prst="rect">
            <a:avLst/>
          </a:prstGeom>
          <a:noFill/>
        </p:spPr>
        <p:txBody>
          <a:bodyPr wrap="square" rtlCol="0">
            <a:spAutoFit/>
          </a:bodyPr>
          <a:lstStyle/>
          <a:p>
            <a:pPr algn="ctr"/>
            <a:r>
              <a:rPr lang="en-US" sz="6600" b="1" dirty="0" err="1">
                <a:latin typeface="Calibri" panose="020F0502020204030204" pitchFamily="34" charset="0"/>
              </a:rPr>
              <a:t>Ohhhh</a:t>
            </a:r>
            <a:r>
              <a:rPr lang="en-US" sz="6600" b="1" dirty="0">
                <a:latin typeface="Calibri" panose="020F0502020204030204" pitchFamily="34" charset="0"/>
              </a:rPr>
              <a:t>.…</a:t>
            </a:r>
          </a:p>
          <a:p>
            <a:pPr algn="ctr"/>
            <a:r>
              <a:rPr lang="en-US" sz="6600" b="1" dirty="0">
                <a:solidFill>
                  <a:srgbClr val="C00000"/>
                </a:solidFill>
                <a:latin typeface="Calibri" panose="020F0502020204030204" pitchFamily="34" charset="0"/>
              </a:rPr>
              <a:t>What is real, Nash?</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950" y="3122690"/>
            <a:ext cx="5581650" cy="2994323"/>
          </a:xfrm>
          <a:prstGeom prst="rect">
            <a:avLst/>
          </a:prstGeom>
        </p:spPr>
      </p:pic>
    </p:spTree>
    <p:extLst>
      <p:ext uri="{BB962C8B-B14F-4D97-AF65-F5344CB8AC3E}">
        <p14:creationId xmlns:p14="http://schemas.microsoft.com/office/powerpoint/2010/main" val="289741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uture of Fake New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974392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7097" y="0"/>
            <a:ext cx="5297805" cy="6858000"/>
          </a:xfrm>
          <a:prstGeom prst="rect">
            <a:avLst/>
          </a:prstGeom>
        </p:spPr>
      </p:pic>
      <p:sp>
        <p:nvSpPr>
          <p:cNvPr id="3" name="TextBox 2"/>
          <p:cNvSpPr txBox="1"/>
          <p:nvPr/>
        </p:nvSpPr>
        <p:spPr>
          <a:xfrm>
            <a:off x="-12700" y="2424151"/>
            <a:ext cx="12192000" cy="2154436"/>
          </a:xfrm>
          <a:prstGeom prst="rect">
            <a:avLst/>
          </a:prstGeom>
          <a:solidFill>
            <a:schemeClr val="accent1">
              <a:lumMod val="50000"/>
              <a:alpha val="71000"/>
            </a:schemeClr>
          </a:solidFill>
        </p:spPr>
        <p:txBody>
          <a:bodyPr wrap="square" rtlCol="0">
            <a:spAutoFit/>
          </a:bodyPr>
          <a:lstStyle/>
          <a:p>
            <a:pPr algn="ctr">
              <a:spcBef>
                <a:spcPts val="1800"/>
              </a:spcBef>
              <a:spcAft>
                <a:spcPts val="1800"/>
              </a:spcAft>
            </a:pPr>
            <a:endParaRPr lang="en-US" b="1" dirty="0">
              <a:solidFill>
                <a:srgbClr val="FFFF00"/>
              </a:solidFill>
              <a:latin typeface="Calibri" panose="020F0502020204030204" pitchFamily="34" charset="0"/>
            </a:endParaRPr>
          </a:p>
          <a:p>
            <a:pPr algn="ctr"/>
            <a:r>
              <a:rPr lang="en-US" sz="6600" b="1" dirty="0">
                <a:solidFill>
                  <a:srgbClr val="FFFF00"/>
                </a:solidFill>
                <a:latin typeface="Calibri" panose="020F0502020204030204" pitchFamily="34" charset="0"/>
              </a:rPr>
              <a:t>Unsupervised learning, What is?</a:t>
            </a:r>
          </a:p>
          <a:p>
            <a:pPr algn="ctr">
              <a:spcBef>
                <a:spcPts val="1800"/>
              </a:spcBef>
              <a:spcAft>
                <a:spcPts val="1800"/>
              </a:spcAft>
            </a:pPr>
            <a:endParaRPr lang="en-US" b="1" dirty="0">
              <a:solidFill>
                <a:srgbClr val="FFFF00"/>
              </a:solidFill>
              <a:latin typeface="Calibri" panose="020F0502020204030204" pitchFamily="34" charset="0"/>
            </a:endParaRPr>
          </a:p>
        </p:txBody>
      </p:sp>
    </p:spTree>
    <p:extLst>
      <p:ext uri="{BB962C8B-B14F-4D97-AF65-F5344CB8AC3E}">
        <p14:creationId xmlns:p14="http://schemas.microsoft.com/office/powerpoint/2010/main" val="406170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151"/>
            <a:ext cx="12192000" cy="707886"/>
          </a:xfrm>
          <a:prstGeom prst="rect">
            <a:avLst/>
          </a:prstGeom>
          <a:noFill/>
        </p:spPr>
        <p:txBody>
          <a:bodyPr wrap="square" rtlCol="0">
            <a:spAutoFit/>
          </a:bodyPr>
          <a:lstStyle/>
          <a:p>
            <a:r>
              <a:rPr lang="en-US" sz="4000" dirty="0">
                <a:solidFill>
                  <a:srgbClr val="0070C0"/>
                </a:solidFill>
                <a:latin typeface="Segoe UI" panose="020B0502040204020203" pitchFamily="34" charset="0"/>
                <a:cs typeface="Segoe UI" panose="020B0502040204020203" pitchFamily="34" charset="0"/>
              </a:rPr>
              <a:t>Generative Models &amp; </a:t>
            </a:r>
            <a:r>
              <a:rPr lang="en-US" sz="4000" dirty="0" err="1">
                <a:solidFill>
                  <a:srgbClr val="0070C0"/>
                </a:solidFill>
                <a:latin typeface="Segoe UI" panose="020B0502040204020203" pitchFamily="34" charset="0"/>
                <a:cs typeface="Segoe UI" panose="020B0502040204020203" pitchFamily="34" charset="0"/>
              </a:rPr>
              <a:t>Uns</a:t>
            </a:r>
            <a:r>
              <a:rPr lang="vi-VN" sz="4000" dirty="0">
                <a:solidFill>
                  <a:srgbClr val="0070C0"/>
                </a:solidFill>
                <a:latin typeface="Segoe UI" panose="020B0502040204020203" pitchFamily="34" charset="0"/>
                <a:cs typeface="Segoe UI" panose="020B0502040204020203" pitchFamily="34" charset="0"/>
              </a:rPr>
              <a:t>upervised Learning</a:t>
            </a:r>
            <a:endParaRPr lang="en-US" sz="4000" dirty="0">
              <a:solidFill>
                <a:srgbClr val="0070C0"/>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732970" y="1244023"/>
                <a:ext cx="10754984" cy="2489777"/>
              </a:xfrm>
              <a:prstGeom prst="rect">
                <a:avLst/>
              </a:prstGeom>
            </p:spPr>
            <p:txBody>
              <a:bodyPr>
                <a:noAutofit/>
              </a:bodyPr>
              <a:lstStyle/>
              <a:p>
                <a:pPr indent="290513" algn="just" defTabSz="914363">
                  <a:spcBef>
                    <a:spcPts val="600"/>
                  </a:spcBef>
                  <a:spcAft>
                    <a:spcPts val="1200"/>
                  </a:spcAft>
                  <a:buSzPct val="90000"/>
                  <a:buBlip>
                    <a:blip r:embed="rId3"/>
                  </a:buBlip>
                  <a:defRPr/>
                </a:pPr>
                <a:r>
                  <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Given a learning set </a:t>
                </a:r>
                <a14:m>
                  <m:oMath xmlns:m="http://schemas.openxmlformats.org/officeDocument/2006/math">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𝐷</m:t>
                    </m:r>
                  </m:oMath>
                </a14:m>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which </a:t>
                </a:r>
                <a:r>
                  <a:rPr lang="en-US" sz="2800" dirty="0" err="1">
                    <a:gradFill>
                      <a:gsLst>
                        <a:gs pos="0">
                          <a:schemeClr val="tx1"/>
                        </a:gs>
                        <a:gs pos="86000">
                          <a:schemeClr val="tx1"/>
                        </a:gs>
                      </a:gsLst>
                      <a:lin ang="5400000" scaled="0"/>
                    </a:gradFill>
                    <a:latin typeface="Segoe UI" panose="020B0502040204020203" pitchFamily="34" charset="0"/>
                    <a:cs typeface="Segoe UI" panose="020B0502040204020203" pitchFamily="34" charset="0"/>
                  </a:rPr>
                  <a:t>i.i.d</a:t>
                </a: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sampled from an unknown  distribution </a:t>
                </a:r>
                <a14:m>
                  <m:oMath xmlns:m="http://schemas.openxmlformats.org/officeDocument/2006/math">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𝑃</m:t>
                    </m:r>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𝑋</m:t>
                    </m:r>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oMath>
                </a14:m>
                <a:endPar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a:p>
                <a:pPr indent="290513" algn="just" defTabSz="914363">
                  <a:spcBef>
                    <a:spcPts val="600"/>
                  </a:spcBef>
                  <a:spcAft>
                    <a:spcPts val="1200"/>
                  </a:spcAft>
                  <a:buSzPct val="90000"/>
                  <a:buBlip>
                    <a:blip r:embed="rId3"/>
                  </a:buBlip>
                  <a:defRPr/>
                </a:pPr>
                <a:r>
                  <a:rPr lang="vi-VN"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a:t>
                </a: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Generative Model: assume some functional form for </a:t>
                </a:r>
                <a14:m>
                  <m:oMath xmlns:m="http://schemas.openxmlformats.org/officeDocument/2006/math">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𝑃</m:t>
                    </m:r>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r>
                      <a:rPr lang="en-US" sz="2800" b="0" i="1" smtClean="0">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𝑋</m:t>
                    </m:r>
                    <m:r>
                      <a:rPr lang="en-US" sz="280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oMath>
                </a14:m>
                <a:endPar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endParaRPr>
              </a:p>
              <a:p>
                <a:pPr indent="290513" algn="just" defTabSz="914363">
                  <a:spcBef>
                    <a:spcPts val="600"/>
                  </a:spcBef>
                  <a:spcAft>
                    <a:spcPts val="1200"/>
                  </a:spcAft>
                  <a:buSzPct val="90000"/>
                  <a:buBlip>
                    <a:blip r:embed="rId3"/>
                  </a:buBlip>
                  <a:defRPr/>
                </a:pPr>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Unsupervised Learning: try to learn </a:t>
                </a:r>
                <a14:m>
                  <m:oMath xmlns:m="http://schemas.openxmlformats.org/officeDocument/2006/math">
                    <m:acc>
                      <m:accPr>
                        <m:chr m:val="̂"/>
                        <m:ctrlPr>
                          <a:rPr lang="en-US" sz="280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ctrlPr>
                      </m:accPr>
                      <m:e>
                        <m:r>
                          <a:rPr lang="en-US" sz="2800" b="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𝑃</m:t>
                        </m:r>
                      </m:e>
                    </m:acc>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r>
                      <a:rPr lang="en-US" sz="2800" i="1">
                        <a:gradFill>
                          <a:gsLst>
                            <a:gs pos="0">
                              <a:schemeClr val="tx1"/>
                            </a:gs>
                            <a:gs pos="86000">
                              <a:schemeClr val="tx1"/>
                            </a:gs>
                          </a:gsLst>
                          <a:lin ang="5400000" scaled="0"/>
                        </a:gradFill>
                        <a:latin typeface="Cambria Math" panose="02040503050406030204" pitchFamily="18" charset="0"/>
                        <a:ea typeface="Cambria Math" panose="02040503050406030204" pitchFamily="18" charset="0"/>
                        <a:cs typeface="Segoe UI" panose="020B0502040204020203" pitchFamily="34" charset="0"/>
                      </a:rPr>
                      <m:t>𝑋</m:t>
                    </m:r>
                    <m:r>
                      <a:rPr lang="en-US" sz="2800" i="1">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m:t>
                    </m:r>
                  </m:oMath>
                </a14:m>
                <a:r>
                  <a:rPr lang="en-US" sz="2800" dirty="0">
                    <a:gradFill>
                      <a:gsLst>
                        <a:gs pos="0">
                          <a:schemeClr val="tx1"/>
                        </a:gs>
                        <a:gs pos="86000">
                          <a:schemeClr val="tx1"/>
                        </a:gs>
                      </a:gsLst>
                      <a:lin ang="5400000" scaled="0"/>
                    </a:gradFill>
                    <a:latin typeface="Segoe UI" panose="020B0502040204020203" pitchFamily="34" charset="0"/>
                    <a:cs typeface="Segoe UI" panose="020B0502040204020203" pitchFamily="34" charset="0"/>
                  </a:rPr>
                  <a:t> from </a:t>
                </a:r>
                <a14:m>
                  <m:oMath xmlns:m="http://schemas.openxmlformats.org/officeDocument/2006/math">
                    <m:r>
                      <a:rPr lang="en-US" sz="2800" i="1" smtClean="0">
                        <a:gradFill>
                          <a:gsLst>
                            <a:gs pos="0">
                              <a:schemeClr val="tx1"/>
                            </a:gs>
                            <a:gs pos="86000">
                              <a:schemeClr val="tx1"/>
                            </a:gs>
                          </a:gsLst>
                          <a:lin ang="5400000" scaled="0"/>
                        </a:gradFill>
                        <a:latin typeface="Cambria Math" panose="02040503050406030204" pitchFamily="18" charset="0"/>
                        <a:cs typeface="Segoe UI" panose="020B0502040204020203" pitchFamily="34" charset="0"/>
                      </a:rPr>
                      <m:t>𝐷</m:t>
                    </m:r>
                  </m:oMath>
                </a14:m>
                <a:endParaRPr lang="en-US" sz="2000" baseline="-25000" dirty="0">
                  <a:latin typeface="Segoe UI" panose="020B0502040204020203" pitchFamily="34" charset="0"/>
                  <a:cs typeface="Segoe UI" panose="020B0502040204020203" pitchFamily="34" charset="0"/>
                </a:endParaRPr>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732970" y="1244023"/>
                <a:ext cx="10754984" cy="2489777"/>
              </a:xfrm>
              <a:prstGeom prst="rect">
                <a:avLst/>
              </a:prstGeom>
              <a:blipFill rotWithShape="0">
                <a:blip r:embed="rId4"/>
                <a:stretch>
                  <a:fillRect/>
                </a:stretch>
              </a:blipFill>
            </p:spPr>
            <p:txBody>
              <a:bodyPr/>
              <a:lstStyle/>
              <a:p>
                <a:r>
                  <a:rPr lang="en-US">
                    <a:noFill/>
                  </a:rPr>
                  <a:t> </a:t>
                </a:r>
              </a:p>
            </p:txBody>
          </p:sp>
        </mc:Fallback>
      </mc:AlternateContent>
      <p:sp>
        <p:nvSpPr>
          <p:cNvPr id="4" name="TextBox 3"/>
          <p:cNvSpPr txBox="1"/>
          <p:nvPr/>
        </p:nvSpPr>
        <p:spPr>
          <a:xfrm>
            <a:off x="-12700" y="4341851"/>
            <a:ext cx="12192000" cy="1107996"/>
          </a:xfrm>
          <a:prstGeom prst="rect">
            <a:avLst/>
          </a:prstGeom>
          <a:noFill/>
        </p:spPr>
        <p:txBody>
          <a:bodyPr wrap="square" rtlCol="0">
            <a:spAutoFit/>
          </a:bodyPr>
          <a:lstStyle/>
          <a:p>
            <a:pPr algn="ctr"/>
            <a:r>
              <a:rPr lang="en-US" sz="6600" b="1" dirty="0">
                <a:latin typeface="Calibri" panose="020F0502020204030204" pitchFamily="34" charset="0"/>
              </a:rPr>
              <a:t>So Why study generative models?</a:t>
            </a:r>
          </a:p>
        </p:txBody>
      </p:sp>
    </p:spTree>
    <p:extLst>
      <p:ext uri="{BB962C8B-B14F-4D97-AF65-F5344CB8AC3E}">
        <p14:creationId xmlns:p14="http://schemas.microsoft.com/office/powerpoint/2010/main" val="3057314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82687" y="1314450"/>
            <a:ext cx="9877425" cy="4000500"/>
          </a:xfrm>
          <a:prstGeom prst="rect">
            <a:avLst/>
          </a:prstGeom>
        </p:spPr>
      </p:pic>
      <p:sp>
        <p:nvSpPr>
          <p:cNvPr id="3" name="TextBox 2"/>
          <p:cNvSpPr txBox="1"/>
          <p:nvPr/>
        </p:nvSpPr>
        <p:spPr>
          <a:xfrm>
            <a:off x="381000" y="6515100"/>
            <a:ext cx="11811000" cy="369332"/>
          </a:xfrm>
          <a:prstGeom prst="rect">
            <a:avLst/>
          </a:prstGeom>
          <a:noFill/>
        </p:spPr>
        <p:txBody>
          <a:bodyPr wrap="square" rtlCol="0">
            <a:spAutoFit/>
          </a:bodyPr>
          <a:lstStyle/>
          <a:p>
            <a:pPr algn="r"/>
            <a:r>
              <a:rPr lang="vi-VN" dirty="0">
                <a:solidFill>
                  <a:schemeClr val="bg2">
                    <a:lumMod val="75000"/>
                  </a:schemeClr>
                </a:solidFill>
              </a:rPr>
              <a:t>Slide </a:t>
            </a:r>
            <a:r>
              <a:rPr lang="en-US" dirty="0">
                <a:solidFill>
                  <a:schemeClr val="bg2">
                    <a:lumMod val="75000"/>
                  </a:schemeClr>
                </a:solidFill>
              </a:rPr>
              <a:t>C</a:t>
            </a:r>
            <a:r>
              <a:rPr lang="vi-VN" dirty="0">
                <a:solidFill>
                  <a:schemeClr val="bg2">
                    <a:lumMod val="75000"/>
                  </a:schemeClr>
                </a:solidFill>
              </a:rPr>
              <a:t>redit: </a:t>
            </a:r>
            <a:r>
              <a:rPr lang="en-US" dirty="0">
                <a:solidFill>
                  <a:schemeClr val="bg2">
                    <a:lumMod val="75000"/>
                  </a:schemeClr>
                </a:solidFill>
              </a:rPr>
              <a:t>Russ </a:t>
            </a:r>
            <a:r>
              <a:rPr lang="en-US" dirty="0" err="1">
                <a:solidFill>
                  <a:schemeClr val="bg2">
                    <a:lumMod val="75000"/>
                  </a:schemeClr>
                </a:solidFill>
              </a:rPr>
              <a:t>Salakhutdinov</a:t>
            </a:r>
            <a:r>
              <a:rPr lang="en-US" dirty="0">
                <a:solidFill>
                  <a:schemeClr val="bg2">
                    <a:lumMod val="75000"/>
                  </a:schemeClr>
                </a:solidFill>
              </a:rPr>
              <a:t>, 2016</a:t>
            </a:r>
            <a:r>
              <a:rPr lang="vi-VN" dirty="0">
                <a:solidFill>
                  <a:schemeClr val="bg2">
                    <a:lumMod val="75000"/>
                  </a:schemeClr>
                </a:solidFill>
              </a:rPr>
              <a:t> </a:t>
            </a:r>
            <a:endParaRPr lang="en-US" dirty="0">
              <a:solidFill>
                <a:schemeClr val="bg2">
                  <a:lumMod val="75000"/>
                </a:schemeClr>
              </a:solidFill>
            </a:endParaRPr>
          </a:p>
        </p:txBody>
      </p:sp>
    </p:spTree>
    <p:extLst>
      <p:ext uri="{BB962C8B-B14F-4D97-AF65-F5344CB8AC3E}">
        <p14:creationId xmlns:p14="http://schemas.microsoft.com/office/powerpoint/2010/main" val="3080647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199" y="288300"/>
            <a:ext cx="7068601" cy="2750800"/>
          </a:xfrm>
          <a:prstGeom prst="rect">
            <a:avLst/>
          </a:prstGeom>
        </p:spPr>
      </p:pic>
      <p:sp>
        <p:nvSpPr>
          <p:cNvPr id="4" name="TextBox 3"/>
          <p:cNvSpPr txBox="1"/>
          <p:nvPr/>
        </p:nvSpPr>
        <p:spPr>
          <a:xfrm>
            <a:off x="466199" y="3039100"/>
            <a:ext cx="6976001" cy="461665"/>
          </a:xfrm>
          <a:prstGeom prst="rect">
            <a:avLst/>
          </a:prstGeom>
          <a:noFill/>
        </p:spPr>
        <p:txBody>
          <a:bodyPr wrap="square" rtlCol="0">
            <a:spAutoFit/>
          </a:bodyPr>
          <a:lstStyle/>
          <a:p>
            <a:pPr algn="ctr"/>
            <a:r>
              <a:rPr lang="en-US" sz="2400" dirty="0"/>
              <a:t>Single-image super</a:t>
            </a:r>
            <a:r>
              <a:rPr lang="vi-VN" sz="2400" dirty="0"/>
              <a:t>-</a:t>
            </a:r>
            <a:r>
              <a:rPr lang="en-US" sz="2400" dirty="0"/>
              <a:t>resolution (</a:t>
            </a:r>
            <a:r>
              <a:rPr lang="en-US" sz="2400" dirty="0" err="1"/>
              <a:t>Ledig</a:t>
            </a:r>
            <a:r>
              <a:rPr lang="en-US" sz="2400" dirty="0"/>
              <a:t> et al. 2016)</a:t>
            </a:r>
            <a:endParaRPr lang="vi-VN" sz="2400" dirty="0"/>
          </a:p>
        </p:txBody>
      </p:sp>
      <p:pic>
        <p:nvPicPr>
          <p:cNvPr id="5" name="Picture 4"/>
          <p:cNvPicPr>
            <a:picLocks noChangeAspect="1"/>
          </p:cNvPicPr>
          <p:nvPr/>
        </p:nvPicPr>
        <p:blipFill>
          <a:blip r:embed="rId4"/>
          <a:stretch>
            <a:fillRect/>
          </a:stretch>
        </p:blipFill>
        <p:spPr>
          <a:xfrm>
            <a:off x="7721600" y="1795953"/>
            <a:ext cx="3893400" cy="3790400"/>
          </a:xfrm>
          <a:prstGeom prst="rect">
            <a:avLst/>
          </a:prstGeom>
        </p:spPr>
      </p:pic>
      <p:sp>
        <p:nvSpPr>
          <p:cNvPr id="6" name="TextBox 5"/>
          <p:cNvSpPr txBox="1"/>
          <p:nvPr/>
        </p:nvSpPr>
        <p:spPr>
          <a:xfrm>
            <a:off x="7721601" y="5586353"/>
            <a:ext cx="3893400" cy="830997"/>
          </a:xfrm>
          <a:prstGeom prst="rect">
            <a:avLst/>
          </a:prstGeom>
          <a:noFill/>
        </p:spPr>
        <p:txBody>
          <a:bodyPr wrap="square" rtlCol="0">
            <a:spAutoFit/>
          </a:bodyPr>
          <a:lstStyle/>
          <a:p>
            <a:pPr algn="ctr"/>
            <a:r>
              <a:rPr lang="en-US" sz="2400" dirty="0"/>
              <a:t>Generate Images (EBGAN 2016)</a:t>
            </a:r>
            <a:endParaRPr lang="vi-VN" sz="2400"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3798" y="3691153"/>
            <a:ext cx="3674001" cy="2437087"/>
          </a:xfrm>
          <a:prstGeom prst="rect">
            <a:avLst/>
          </a:prstGeom>
        </p:spPr>
      </p:pic>
      <p:sp>
        <p:nvSpPr>
          <p:cNvPr id="8" name="TextBox 7"/>
          <p:cNvSpPr txBox="1"/>
          <p:nvPr/>
        </p:nvSpPr>
        <p:spPr>
          <a:xfrm>
            <a:off x="745599" y="6251565"/>
            <a:ext cx="6976001" cy="461665"/>
          </a:xfrm>
          <a:prstGeom prst="rect">
            <a:avLst/>
          </a:prstGeom>
          <a:noFill/>
        </p:spPr>
        <p:txBody>
          <a:bodyPr wrap="square" rtlCol="0">
            <a:spAutoFit/>
          </a:bodyPr>
          <a:lstStyle/>
          <a:p>
            <a:pPr algn="ctr"/>
            <a:r>
              <a:rPr lang="en-US" sz="2400" dirty="0"/>
              <a:t>Transforming images (Nightmare Machine – MIT 2017)</a:t>
            </a:r>
            <a:endParaRPr lang="vi-VN" sz="2400" dirty="0"/>
          </a:p>
        </p:txBody>
      </p:sp>
    </p:spTree>
    <p:extLst>
      <p:ext uri="{BB962C8B-B14F-4D97-AF65-F5344CB8AC3E}">
        <p14:creationId xmlns:p14="http://schemas.microsoft.com/office/powerpoint/2010/main" val="2820769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2302</TotalTime>
  <Words>6544</Words>
  <Application>Microsoft Office PowerPoint</Application>
  <PresentationFormat>Màn hình rộng</PresentationFormat>
  <Paragraphs>494</Paragraphs>
  <Slides>57</Slides>
  <Notes>54</Notes>
  <HiddenSlides>0</HiddenSlides>
  <MMClips>2</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57</vt:i4>
      </vt:variant>
    </vt:vector>
  </HeadingPairs>
  <TitlesOfParts>
    <vt:vector size="65" baseType="lpstr">
      <vt:lpstr>Arial</vt:lpstr>
      <vt:lpstr>Calibri</vt:lpstr>
      <vt:lpstr>Calibri Light</vt:lpstr>
      <vt:lpstr>Cambria Math</vt:lpstr>
      <vt:lpstr>CMUSerif-Roman</vt:lpstr>
      <vt:lpstr>Segoe UI</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 Nguyen</dc:creator>
  <cp:lastModifiedBy>fuufuu</cp:lastModifiedBy>
  <cp:revision>175</cp:revision>
  <dcterms:created xsi:type="dcterms:W3CDTF">2017-11-29T07:44:56Z</dcterms:created>
  <dcterms:modified xsi:type="dcterms:W3CDTF">2017-12-04T02:30:35Z</dcterms:modified>
</cp:coreProperties>
</file>